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8" r:id="rId2"/>
    <p:sldMasterId id="2147483722" r:id="rId3"/>
    <p:sldMasterId id="2147483737" r:id="rId4"/>
    <p:sldMasterId id="2147483751" r:id="rId5"/>
    <p:sldMasterId id="2147483764" r:id="rId6"/>
  </p:sldMasterIdLst>
  <p:notesMasterIdLst>
    <p:notesMasterId r:id="rId54"/>
  </p:notesMasterIdLst>
  <p:sldIdLst>
    <p:sldId id="256" r:id="rId7"/>
    <p:sldId id="857" r:id="rId8"/>
    <p:sldId id="921" r:id="rId9"/>
    <p:sldId id="788" r:id="rId10"/>
    <p:sldId id="782" r:id="rId11"/>
    <p:sldId id="785" r:id="rId12"/>
    <p:sldId id="260" r:id="rId13"/>
    <p:sldId id="923" r:id="rId14"/>
    <p:sldId id="931" r:id="rId15"/>
    <p:sldId id="924" r:id="rId16"/>
    <p:sldId id="927" r:id="rId17"/>
    <p:sldId id="935" r:id="rId18"/>
    <p:sldId id="341" r:id="rId19"/>
    <p:sldId id="340" r:id="rId20"/>
    <p:sldId id="346" r:id="rId21"/>
    <p:sldId id="858" r:id="rId22"/>
    <p:sldId id="859" r:id="rId23"/>
    <p:sldId id="860" r:id="rId24"/>
    <p:sldId id="861" r:id="rId25"/>
    <p:sldId id="862" r:id="rId26"/>
    <p:sldId id="863" r:id="rId27"/>
    <p:sldId id="864" r:id="rId28"/>
    <p:sldId id="866" r:id="rId29"/>
    <p:sldId id="867" r:id="rId30"/>
    <p:sldId id="925" r:id="rId31"/>
    <p:sldId id="869" r:id="rId32"/>
    <p:sldId id="870" r:id="rId33"/>
    <p:sldId id="871" r:id="rId34"/>
    <p:sldId id="872" r:id="rId35"/>
    <p:sldId id="873" r:id="rId36"/>
    <p:sldId id="936" r:id="rId37"/>
    <p:sldId id="939" r:id="rId38"/>
    <p:sldId id="874" r:id="rId39"/>
    <p:sldId id="342" r:id="rId40"/>
    <p:sldId id="300" r:id="rId41"/>
    <p:sldId id="301" r:id="rId42"/>
    <p:sldId id="302" r:id="rId43"/>
    <p:sldId id="304" r:id="rId44"/>
    <p:sldId id="937" r:id="rId45"/>
    <p:sldId id="263" r:id="rId46"/>
    <p:sldId id="928" r:id="rId47"/>
    <p:sldId id="932" r:id="rId48"/>
    <p:sldId id="934" r:id="rId49"/>
    <p:sldId id="933" r:id="rId50"/>
    <p:sldId id="930" r:id="rId51"/>
    <p:sldId id="940" r:id="rId52"/>
    <p:sldId id="689" r:id="rId53"/>
  </p:sldIdLst>
  <p:sldSz cx="9144000" cy="5143500" type="screen16x9"/>
  <p:notesSz cx="6858000" cy="9144000"/>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20">
          <p15:clr>
            <a:srgbClr val="A4A3A4"/>
          </p15:clr>
        </p15:guide>
        <p15:guide id="2" pos="259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ris Levant" initials="BL" lastIdx="2" clrIdx="0">
    <p:extLst>
      <p:ext uri="{19B8F6BF-5375-455C-9EA6-DF929625EA0E}">
        <p15:presenceInfo xmlns:p15="http://schemas.microsoft.com/office/powerpoint/2012/main" userId="19e3f08da7eb9b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FFFFCC"/>
    <a:srgbClr val="00CC00"/>
    <a:srgbClr val="CCFFCC"/>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21" autoAdjust="0"/>
    <p:restoredTop sz="81784" autoAdjust="0"/>
  </p:normalViewPr>
  <p:slideViewPr>
    <p:cSldViewPr>
      <p:cViewPr varScale="1">
        <p:scale>
          <a:sx n="93" d="100"/>
          <a:sy n="93" d="100"/>
        </p:scale>
        <p:origin x="898" y="67"/>
      </p:cViewPr>
      <p:guideLst>
        <p:guide orient="horz" pos="2820"/>
        <p:guide pos="25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ags" Target="tags/tag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08008F-8C0F-4F63-86DC-E7B67385E4BD}" type="datetimeFigureOut">
              <a:rPr lang="en-US" smtClean="0"/>
              <a:pPr/>
              <a:t>2/20/2021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F38DAD-5F37-4EA5-A798-26ED1E453939}" type="slidenum">
              <a:rPr lang="en-US" smtClean="0"/>
              <a:pPr/>
              <a:t>‹#›</a:t>
            </a:fld>
            <a:endParaRPr lang="en-US"/>
          </a:p>
        </p:txBody>
      </p:sp>
    </p:spTree>
    <p:extLst>
      <p:ext uri="{BB962C8B-B14F-4D97-AF65-F5344CB8AC3E}">
        <p14:creationId xmlns:p14="http://schemas.microsoft.com/office/powerpoint/2010/main" val="2403612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8500"/>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673916B-D2F7-E340-96C7-8D932FD23B5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8996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p:txBody>
          <a:bodyPr/>
          <a:lstStyle/>
          <a:p>
            <a:pPr>
              <a:defRPr/>
            </a:pPr>
            <a:fld id="{53B44C53-E22F-45F6-BA35-BA53DFFC4509}" type="slidenum">
              <a:rPr lang="en-US" smtClean="0"/>
              <a:pPr>
                <a:defRPr/>
              </a:pPr>
              <a:t>18</a:t>
            </a:fld>
            <a:endParaRPr lang="en-US"/>
          </a:p>
        </p:txBody>
      </p:sp>
      <p:sp>
        <p:nvSpPr>
          <p:cNvPr id="61443" name="Rectangle 2"/>
          <p:cNvSpPr>
            <a:spLocks noGrp="1" noRot="1" noChangeAspect="1" noChangeArrowheads="1" noTextEdit="1"/>
          </p:cNvSpPr>
          <p:nvPr>
            <p:ph type="sldImg"/>
          </p:nvPr>
        </p:nvSpPr>
        <p:spPr bwMode="auto">
          <a:xfrm>
            <a:off x="1254125" y="717550"/>
            <a:ext cx="4779963" cy="3584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p:cNvSpPr>
            <a:spLocks noGrp="1" noChangeArrowheads="1"/>
          </p:cNvSpPr>
          <p:nvPr>
            <p:ph type="body" idx="1"/>
          </p:nvPr>
        </p:nvSpPr>
        <p:spPr bwMode="auto">
          <a:xfrm>
            <a:off x="949325" y="4540250"/>
            <a:ext cx="5384800" cy="4379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403454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p:txBody>
          <a:bodyPr/>
          <a:lstStyle/>
          <a:p>
            <a:pPr>
              <a:defRPr/>
            </a:pPr>
            <a:fld id="{4359CED6-076E-4388-BD0F-76E4B148C42E}" type="slidenum">
              <a:rPr lang="en-US" smtClean="0"/>
              <a:pPr>
                <a:defRPr/>
              </a:pPr>
              <a:t>19</a:t>
            </a:fld>
            <a:endParaRPr lang="en-US"/>
          </a:p>
        </p:txBody>
      </p:sp>
      <p:sp>
        <p:nvSpPr>
          <p:cNvPr id="62467" name="Rectangle 2"/>
          <p:cNvSpPr>
            <a:spLocks noGrp="1" noRot="1" noChangeAspect="1" noChangeArrowheads="1" noTextEdit="1"/>
          </p:cNvSpPr>
          <p:nvPr>
            <p:ph type="sldImg"/>
          </p:nvPr>
        </p:nvSpPr>
        <p:spPr bwMode="auto">
          <a:xfrm>
            <a:off x="1254125" y="717550"/>
            <a:ext cx="4779963" cy="3584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8" name="Rectangle 3"/>
          <p:cNvSpPr>
            <a:spLocks noGrp="1" noChangeArrowheads="1"/>
          </p:cNvSpPr>
          <p:nvPr>
            <p:ph type="body" idx="1"/>
          </p:nvPr>
        </p:nvSpPr>
        <p:spPr bwMode="auto">
          <a:xfrm>
            <a:off x="949325" y="4540250"/>
            <a:ext cx="5384800" cy="4379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4146219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p:txBody>
          <a:bodyPr/>
          <a:lstStyle/>
          <a:p>
            <a:pPr>
              <a:defRPr/>
            </a:pPr>
            <a:fld id="{64A1FA1C-E1C0-4201-9E87-D6EA7F2718AA}" type="slidenum">
              <a:rPr lang="en-US" smtClean="0"/>
              <a:pPr>
                <a:defRPr/>
              </a:pPr>
              <a:t>20</a:t>
            </a:fld>
            <a:endParaRPr lang="en-US"/>
          </a:p>
        </p:txBody>
      </p:sp>
      <p:sp>
        <p:nvSpPr>
          <p:cNvPr id="63491" name="Rectangle 2"/>
          <p:cNvSpPr>
            <a:spLocks noGrp="1" noRot="1" noChangeAspect="1" noChangeArrowheads="1" noTextEdit="1"/>
          </p:cNvSpPr>
          <p:nvPr>
            <p:ph type="sldImg"/>
          </p:nvPr>
        </p:nvSpPr>
        <p:spPr bwMode="auto">
          <a:xfrm>
            <a:off x="458788" y="720725"/>
            <a:ext cx="64008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833055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p:txBody>
          <a:bodyPr/>
          <a:lstStyle/>
          <a:p>
            <a:pPr>
              <a:defRPr/>
            </a:pPr>
            <a:fld id="{38888DD5-1779-406F-920F-02DD5E9ECB17}" type="slidenum">
              <a:rPr lang="en-US" smtClean="0"/>
              <a:pPr>
                <a:defRPr/>
              </a:pPr>
              <a:t>21</a:t>
            </a:fld>
            <a:endParaRPr lang="en-US"/>
          </a:p>
        </p:txBody>
      </p:sp>
      <p:sp>
        <p:nvSpPr>
          <p:cNvPr id="64515" name="Rectangle 2"/>
          <p:cNvSpPr>
            <a:spLocks noGrp="1" noRot="1" noChangeAspect="1" noChangeArrowheads="1" noTextEdit="1"/>
          </p:cNvSpPr>
          <p:nvPr>
            <p:ph type="sldImg"/>
          </p:nvPr>
        </p:nvSpPr>
        <p:spPr bwMode="auto">
          <a:xfrm>
            <a:off x="458788" y="720725"/>
            <a:ext cx="64008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647345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p:txBody>
          <a:bodyPr/>
          <a:lstStyle/>
          <a:p>
            <a:pPr>
              <a:defRPr/>
            </a:pPr>
            <a:fld id="{3E8F2660-97C7-4F59-9AB9-BF63B006FD3A}" type="slidenum">
              <a:rPr lang="en-US" smtClean="0"/>
              <a:pPr>
                <a:defRPr/>
              </a:pPr>
              <a:t>22</a:t>
            </a:fld>
            <a:endParaRPr lang="en-US"/>
          </a:p>
        </p:txBody>
      </p:sp>
      <p:sp>
        <p:nvSpPr>
          <p:cNvPr id="65539" name="Rectangle 2"/>
          <p:cNvSpPr>
            <a:spLocks noGrp="1" noRot="1" noChangeAspect="1" noChangeArrowheads="1" noTextEdit="1"/>
          </p:cNvSpPr>
          <p:nvPr>
            <p:ph type="sldImg"/>
          </p:nvPr>
        </p:nvSpPr>
        <p:spPr bwMode="auto">
          <a:xfrm>
            <a:off x="458788" y="717550"/>
            <a:ext cx="6370637" cy="3584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p:cNvSpPr>
            <a:spLocks noGrp="1" noChangeArrowheads="1"/>
          </p:cNvSpPr>
          <p:nvPr>
            <p:ph type="body" idx="1"/>
          </p:nvPr>
        </p:nvSpPr>
        <p:spPr bwMode="auto">
          <a:xfrm>
            <a:off x="949325" y="4540250"/>
            <a:ext cx="5384800" cy="4379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846090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p:txBody>
          <a:bodyPr/>
          <a:lstStyle/>
          <a:p>
            <a:pPr>
              <a:defRPr/>
            </a:pPr>
            <a:fld id="{41153FAF-2EDA-4553-A59F-43A419D3CDFD}" type="slidenum">
              <a:rPr lang="en-US" smtClean="0"/>
              <a:pPr>
                <a:defRPr/>
              </a:pPr>
              <a:t>23</a:t>
            </a:fld>
            <a:endParaRPr lang="en-US"/>
          </a:p>
        </p:txBody>
      </p:sp>
      <p:sp>
        <p:nvSpPr>
          <p:cNvPr id="67587" name="Rectangle 2"/>
          <p:cNvSpPr>
            <a:spLocks noGrp="1" noRot="1" noChangeAspect="1" noChangeArrowheads="1" noTextEdit="1"/>
          </p:cNvSpPr>
          <p:nvPr>
            <p:ph type="sldImg"/>
          </p:nvPr>
        </p:nvSpPr>
        <p:spPr bwMode="auto">
          <a:xfrm>
            <a:off x="458788" y="717550"/>
            <a:ext cx="6370637" cy="3584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8" name="Rectangle 3"/>
          <p:cNvSpPr>
            <a:spLocks noGrp="1" noChangeArrowheads="1"/>
          </p:cNvSpPr>
          <p:nvPr>
            <p:ph type="body" idx="1"/>
          </p:nvPr>
        </p:nvSpPr>
        <p:spPr bwMode="auto">
          <a:xfrm>
            <a:off x="949325" y="4540250"/>
            <a:ext cx="5384800" cy="4379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782142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p:txBody>
          <a:bodyPr/>
          <a:lstStyle/>
          <a:p>
            <a:pPr>
              <a:defRPr/>
            </a:pPr>
            <a:fld id="{669D83DD-9EA6-4F4B-91FC-E7E954AFE42C}" type="slidenum">
              <a:rPr lang="en-US" smtClean="0"/>
              <a:pPr>
                <a:defRPr/>
              </a:pPr>
              <a:t>24</a:t>
            </a:fld>
            <a:endParaRPr lang="en-US"/>
          </a:p>
        </p:txBody>
      </p:sp>
      <p:sp>
        <p:nvSpPr>
          <p:cNvPr id="68611" name="Rectangle 2"/>
          <p:cNvSpPr>
            <a:spLocks noGrp="1" noRot="1" noChangeAspect="1" noChangeArrowheads="1" noTextEdit="1"/>
          </p:cNvSpPr>
          <p:nvPr>
            <p:ph type="sldImg"/>
          </p:nvPr>
        </p:nvSpPr>
        <p:spPr bwMode="auto">
          <a:xfrm>
            <a:off x="458788" y="717550"/>
            <a:ext cx="6370637" cy="3584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p:cNvSpPr>
            <a:spLocks noGrp="1" noChangeArrowheads="1"/>
          </p:cNvSpPr>
          <p:nvPr>
            <p:ph type="body" idx="1"/>
          </p:nvPr>
        </p:nvSpPr>
        <p:spPr bwMode="auto">
          <a:xfrm>
            <a:off x="949325" y="4540250"/>
            <a:ext cx="5384800" cy="4379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1310183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3F52B992-080B-456E-AF40-74BEEF60C0FF}" type="slidenum">
              <a:rPr lang="en-US" altLang="en-US"/>
              <a:pPr eaLnBrk="1" hangingPunct="1"/>
              <a:t>25</a:t>
            </a:fld>
            <a:endParaRPr lang="en-US" altLang="en-US"/>
          </a:p>
        </p:txBody>
      </p:sp>
      <p:sp>
        <p:nvSpPr>
          <p:cNvPr id="49155" name="Rectangle 2"/>
          <p:cNvSpPr>
            <a:spLocks noGrp="1" noRot="1" noChangeAspect="1" noChangeArrowheads="1" noTextEdit="1"/>
          </p:cNvSpPr>
          <p:nvPr>
            <p:ph type="sldImg"/>
          </p:nvPr>
        </p:nvSpPr>
        <p:spPr bwMode="auto">
          <a:xfrm>
            <a:off x="406400" y="695325"/>
            <a:ext cx="616902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78887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p:txBody>
          <a:bodyPr/>
          <a:lstStyle/>
          <a:p>
            <a:pPr>
              <a:defRPr/>
            </a:pPr>
            <a:fld id="{19344EEA-4008-4AA3-B958-75220C69DA49}" type="slidenum">
              <a:rPr lang="en-US" smtClean="0"/>
              <a:pPr>
                <a:defRPr/>
              </a:pPr>
              <a:t>26</a:t>
            </a:fld>
            <a:endParaRPr lang="en-US"/>
          </a:p>
        </p:txBody>
      </p:sp>
      <p:sp>
        <p:nvSpPr>
          <p:cNvPr id="70659" name="Rectangle 2"/>
          <p:cNvSpPr>
            <a:spLocks noGrp="1" noRot="1" noChangeAspect="1" noChangeArrowheads="1" noTextEdit="1"/>
          </p:cNvSpPr>
          <p:nvPr>
            <p:ph type="sldImg"/>
          </p:nvPr>
        </p:nvSpPr>
        <p:spPr bwMode="auto">
          <a:xfrm>
            <a:off x="458788" y="717550"/>
            <a:ext cx="6370637" cy="3584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0" name="Rectangle 3"/>
          <p:cNvSpPr>
            <a:spLocks noGrp="1" noChangeArrowheads="1"/>
          </p:cNvSpPr>
          <p:nvPr>
            <p:ph type="body" idx="1"/>
          </p:nvPr>
        </p:nvSpPr>
        <p:spPr bwMode="auto">
          <a:xfrm>
            <a:off x="949325" y="4540250"/>
            <a:ext cx="5384800" cy="4379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82249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p:txBody>
          <a:bodyPr/>
          <a:lstStyle/>
          <a:p>
            <a:pPr>
              <a:defRPr/>
            </a:pPr>
            <a:fld id="{571E4964-9B7B-49F6-94B7-7554EF8EAA24}" type="slidenum">
              <a:rPr lang="en-US" smtClean="0"/>
              <a:pPr>
                <a:defRPr/>
              </a:pPr>
              <a:t>27</a:t>
            </a:fld>
            <a:endParaRPr lang="en-US"/>
          </a:p>
        </p:txBody>
      </p:sp>
      <p:sp>
        <p:nvSpPr>
          <p:cNvPr id="71683" name="Rectangle 2"/>
          <p:cNvSpPr>
            <a:spLocks noGrp="1" noRot="1" noChangeAspect="1" noChangeArrowheads="1" noTextEdit="1"/>
          </p:cNvSpPr>
          <p:nvPr>
            <p:ph type="sldImg"/>
          </p:nvPr>
        </p:nvSpPr>
        <p:spPr bwMode="auto">
          <a:xfrm>
            <a:off x="458788" y="717550"/>
            <a:ext cx="6370637" cy="3584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p:cNvSpPr>
            <a:spLocks noGrp="1" noChangeArrowheads="1"/>
          </p:cNvSpPr>
          <p:nvPr>
            <p:ph type="body" idx="1"/>
          </p:nvPr>
        </p:nvSpPr>
        <p:spPr bwMode="auto">
          <a:xfrm>
            <a:off x="949325" y="4540250"/>
            <a:ext cx="5384800" cy="4379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876198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608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000D79FF-B940-429A-9E03-B5EC5B356090}" type="slidenum">
              <a:rPr lang="en-US" altLang="en-US"/>
              <a:pPr eaLnBrk="1" hangingPunct="1"/>
              <a:t>5</a:t>
            </a:fld>
            <a:endParaRPr lang="en-US" altLang="en-US"/>
          </a:p>
        </p:txBody>
      </p:sp>
    </p:spTree>
    <p:extLst>
      <p:ext uri="{BB962C8B-B14F-4D97-AF65-F5344CB8AC3E}">
        <p14:creationId xmlns:p14="http://schemas.microsoft.com/office/powerpoint/2010/main" val="3014297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p:txBody>
          <a:bodyPr/>
          <a:lstStyle/>
          <a:p>
            <a:pPr>
              <a:defRPr/>
            </a:pPr>
            <a:fld id="{A001AAE5-3DB2-409E-97D0-84D26A1E818A}" type="slidenum">
              <a:rPr lang="en-US" smtClean="0"/>
              <a:pPr>
                <a:defRPr/>
              </a:pPr>
              <a:t>28</a:t>
            </a:fld>
            <a:endParaRPr lang="en-US"/>
          </a:p>
        </p:txBody>
      </p:sp>
      <p:sp>
        <p:nvSpPr>
          <p:cNvPr id="72707" name="Rectangle 2"/>
          <p:cNvSpPr>
            <a:spLocks noGrp="1" noRot="1" noChangeAspect="1" noChangeArrowheads="1" noTextEdit="1"/>
          </p:cNvSpPr>
          <p:nvPr>
            <p:ph type="sldImg"/>
          </p:nvPr>
        </p:nvSpPr>
        <p:spPr bwMode="auto">
          <a:xfrm>
            <a:off x="458788" y="717550"/>
            <a:ext cx="6370637" cy="3584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xfrm>
            <a:off x="949325" y="4540250"/>
            <a:ext cx="5384800" cy="4379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1823079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p:txBody>
          <a:bodyPr/>
          <a:lstStyle/>
          <a:p>
            <a:pPr>
              <a:defRPr/>
            </a:pPr>
            <a:fld id="{96D0DD69-667A-492F-91D8-703619B157DB}" type="slidenum">
              <a:rPr lang="en-US" smtClean="0"/>
              <a:pPr>
                <a:defRPr/>
              </a:pPr>
              <a:t>29</a:t>
            </a:fld>
            <a:endParaRPr lang="en-US"/>
          </a:p>
        </p:txBody>
      </p:sp>
      <p:sp>
        <p:nvSpPr>
          <p:cNvPr id="73731" name="Rectangle 2"/>
          <p:cNvSpPr>
            <a:spLocks noGrp="1" noRot="1" noChangeAspect="1" noChangeArrowheads="1" noTextEdit="1"/>
          </p:cNvSpPr>
          <p:nvPr>
            <p:ph type="sldImg"/>
          </p:nvPr>
        </p:nvSpPr>
        <p:spPr bwMode="auto">
          <a:xfrm>
            <a:off x="1254125" y="717550"/>
            <a:ext cx="4779963" cy="3584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2" name="Rectangle 3"/>
          <p:cNvSpPr>
            <a:spLocks noGrp="1" noChangeArrowheads="1"/>
          </p:cNvSpPr>
          <p:nvPr>
            <p:ph type="body" idx="1"/>
          </p:nvPr>
        </p:nvSpPr>
        <p:spPr bwMode="auto">
          <a:xfrm>
            <a:off x="949325" y="4540250"/>
            <a:ext cx="5384800" cy="4379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519974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p:txBody>
          <a:bodyPr/>
          <a:lstStyle/>
          <a:p>
            <a:pPr>
              <a:defRPr/>
            </a:pPr>
            <a:fld id="{F1E60646-4A8B-48B6-BFC3-5FB369DFB5EF}" type="slidenum">
              <a:rPr lang="en-US" smtClean="0"/>
              <a:pPr>
                <a:defRPr/>
              </a:pPr>
              <a:t>30</a:t>
            </a:fld>
            <a:endParaRPr lang="en-US"/>
          </a:p>
        </p:txBody>
      </p:sp>
      <p:sp>
        <p:nvSpPr>
          <p:cNvPr id="74755" name="Rectangle 2"/>
          <p:cNvSpPr>
            <a:spLocks noGrp="1" noRot="1" noChangeAspect="1" noChangeArrowheads="1" noTextEdit="1"/>
          </p:cNvSpPr>
          <p:nvPr>
            <p:ph type="sldImg"/>
          </p:nvPr>
        </p:nvSpPr>
        <p:spPr bwMode="auto">
          <a:xfrm>
            <a:off x="1254125" y="717550"/>
            <a:ext cx="4779963" cy="3584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6" name="Rectangle 3"/>
          <p:cNvSpPr>
            <a:spLocks noGrp="1" noChangeArrowheads="1"/>
          </p:cNvSpPr>
          <p:nvPr>
            <p:ph type="body" idx="1"/>
          </p:nvPr>
        </p:nvSpPr>
        <p:spPr bwMode="auto">
          <a:xfrm>
            <a:off x="949325" y="4540250"/>
            <a:ext cx="5384800" cy="4379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89312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73916B-D2F7-E340-96C7-8D932FD23B54}" type="slidenum">
              <a:rPr lang="en-US" smtClean="0"/>
              <a:pPr/>
              <a:t>34</a:t>
            </a:fld>
            <a:endParaRPr lang="en-US"/>
          </a:p>
        </p:txBody>
      </p:sp>
    </p:spTree>
    <p:extLst>
      <p:ext uri="{BB962C8B-B14F-4D97-AF65-F5344CB8AC3E}">
        <p14:creationId xmlns:p14="http://schemas.microsoft.com/office/powerpoint/2010/main" val="2670969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840E3341-7059-4094-92E6-3393A6E846B1}" type="slidenum">
              <a:rPr lang="en-US" smtClean="0"/>
              <a:pPr/>
              <a:t>38</a:t>
            </a:fld>
            <a:endParaRPr lang="en-US"/>
          </a:p>
        </p:txBody>
      </p:sp>
      <p:sp>
        <p:nvSpPr>
          <p:cNvPr id="100355" name="Rectangle 2"/>
          <p:cNvSpPr>
            <a:spLocks noGrp="1" noRot="1" noChangeAspect="1" noChangeArrowheads="1" noTextEdit="1"/>
          </p:cNvSpPr>
          <p:nvPr>
            <p:ph type="sldImg"/>
          </p:nvPr>
        </p:nvSpPr>
        <p:spPr>
          <a:xfrm>
            <a:off x="330200" y="693738"/>
            <a:ext cx="6172200" cy="3471862"/>
          </a:xfrm>
          <a:ln/>
        </p:spPr>
      </p:sp>
      <p:sp>
        <p:nvSpPr>
          <p:cNvPr id="100356" name="Rectangle 3"/>
          <p:cNvSpPr>
            <a:spLocks noGrp="1" noChangeArrowheads="1"/>
          </p:cNvSpPr>
          <p:nvPr>
            <p:ph type="body" idx="1"/>
          </p:nvPr>
        </p:nvSpPr>
        <p:spPr>
          <a:xfrm>
            <a:off x="890588" y="4396423"/>
            <a:ext cx="5048250" cy="4239869"/>
          </a:xfrm>
          <a:noFill/>
          <a:ln/>
        </p:spPr>
        <p:txBody>
          <a:bodyPr/>
          <a:lstStyle/>
          <a:p>
            <a:pPr eaLnBrk="1" hangingPunct="1"/>
            <a:endParaRPr lang="en-US"/>
          </a:p>
        </p:txBody>
      </p:sp>
    </p:spTree>
    <p:extLst>
      <p:ext uri="{BB962C8B-B14F-4D97-AF65-F5344CB8AC3E}">
        <p14:creationId xmlns:p14="http://schemas.microsoft.com/office/powerpoint/2010/main" val="1899932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A650A999-B45E-4993-82F0-62771AE49134}" type="slidenum">
              <a:rPr lang="en-US" smtClean="0"/>
              <a:pPr/>
              <a:t>40</a:t>
            </a:fld>
            <a:endParaRPr lang="en-US"/>
          </a:p>
        </p:txBody>
      </p:sp>
      <p:sp>
        <p:nvSpPr>
          <p:cNvPr id="75779" name="Rectangle 2"/>
          <p:cNvSpPr>
            <a:spLocks noGrp="1" noRot="1" noChangeAspect="1" noChangeArrowheads="1" noTextEdit="1"/>
          </p:cNvSpPr>
          <p:nvPr>
            <p:ph type="sldImg"/>
          </p:nvPr>
        </p:nvSpPr>
        <p:spPr>
          <a:xfrm>
            <a:off x="331788" y="696913"/>
            <a:ext cx="6197600" cy="3486150"/>
          </a:xfrm>
          <a:ln/>
        </p:spPr>
      </p:sp>
      <p:sp>
        <p:nvSpPr>
          <p:cNvPr id="757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36663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56D50BB4-0DA7-4A31-9D89-A7A263AF9432}" type="slidenum">
              <a:rPr lang="en-US" smtClean="0"/>
              <a:pPr/>
              <a:t>41</a:t>
            </a:fld>
            <a:endParaRPr lang="en-US"/>
          </a:p>
        </p:txBody>
      </p:sp>
      <p:sp>
        <p:nvSpPr>
          <p:cNvPr id="76803" name="Rectangle 2"/>
          <p:cNvSpPr>
            <a:spLocks noGrp="1" noRot="1" noChangeAspect="1" noChangeArrowheads="1" noTextEdit="1"/>
          </p:cNvSpPr>
          <p:nvPr>
            <p:ph type="sldImg"/>
          </p:nvPr>
        </p:nvSpPr>
        <p:spPr>
          <a:xfrm>
            <a:off x="331788" y="696913"/>
            <a:ext cx="6197600" cy="3486150"/>
          </a:xfrm>
          <a:ln/>
        </p:spPr>
      </p:sp>
      <p:sp>
        <p:nvSpPr>
          <p:cNvPr id="768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70200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3F52B992-080B-456E-AF40-74BEEF60C0FF}" type="slidenum">
              <a:rPr lang="en-US" altLang="en-US"/>
              <a:pPr eaLnBrk="1" hangingPunct="1"/>
              <a:t>6</a:t>
            </a:fld>
            <a:endParaRPr lang="en-US" altLang="en-US"/>
          </a:p>
        </p:txBody>
      </p:sp>
      <p:sp>
        <p:nvSpPr>
          <p:cNvPr id="49155" name="Rectangle 2"/>
          <p:cNvSpPr>
            <a:spLocks noGrp="1" noRot="1" noChangeAspect="1" noChangeArrowheads="1" noTextEdit="1"/>
          </p:cNvSpPr>
          <p:nvPr>
            <p:ph type="sldImg"/>
          </p:nvPr>
        </p:nvSpPr>
        <p:spPr bwMode="auto">
          <a:xfrm>
            <a:off x="406400" y="695325"/>
            <a:ext cx="6169025" cy="3470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6" name="Rectangle 3"/>
          <p:cNvSpPr>
            <a:spLocks noGrp="1" noChangeArrowheads="1"/>
          </p:cNvSpPr>
          <p:nvPr>
            <p:ph type="body" idx="1"/>
          </p:nvPr>
        </p:nvSpPr>
        <p:spPr bwMode="auto">
          <a:xfrm>
            <a:off x="909638" y="4395788"/>
            <a:ext cx="5160962" cy="424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983135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E5DC2E03-3608-4BBE-BF49-38F7136488D7}" type="slidenum">
              <a:rPr lang="en-US" smtClean="0"/>
              <a:pPr/>
              <a:t>7</a:t>
            </a:fld>
            <a:endParaRPr lang="en-US"/>
          </a:p>
        </p:txBody>
      </p:sp>
      <p:sp>
        <p:nvSpPr>
          <p:cNvPr id="73731" name="Rectangle 2"/>
          <p:cNvSpPr>
            <a:spLocks noGrp="1" noRot="1" noChangeAspect="1" noChangeArrowheads="1" noTextEdit="1"/>
          </p:cNvSpPr>
          <p:nvPr>
            <p:ph type="sldImg"/>
          </p:nvPr>
        </p:nvSpPr>
        <p:spPr>
          <a:xfrm>
            <a:off x="331788" y="696913"/>
            <a:ext cx="6197600" cy="3486150"/>
          </a:xfrm>
          <a:ln/>
        </p:spPr>
      </p:sp>
      <p:sp>
        <p:nvSpPr>
          <p:cNvPr id="737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3875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DB53E927-CA64-4BC9-BE69-4BDF42029A51}" type="slidenum">
              <a:rPr lang="en-US" smtClean="0"/>
              <a:pPr>
                <a:defRPr/>
              </a:pPr>
              <a:t>8</a:t>
            </a:fld>
            <a:endParaRPr lang="en-US"/>
          </a:p>
        </p:txBody>
      </p:sp>
    </p:spTree>
    <p:extLst>
      <p:ext uri="{BB962C8B-B14F-4D97-AF65-F5344CB8AC3E}">
        <p14:creationId xmlns:p14="http://schemas.microsoft.com/office/powerpoint/2010/main" val="2613419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p:txBody>
          <a:bodyPr/>
          <a:lstStyle/>
          <a:p>
            <a:pPr>
              <a:defRPr/>
            </a:pPr>
            <a:fld id="{F18350C9-D28D-4D25-AB9A-35751E438574}" type="slidenum">
              <a:rPr lang="en-US" smtClean="0"/>
              <a:pPr>
                <a:defRPr/>
              </a:pPr>
              <a:t>10</a:t>
            </a:fld>
            <a:endParaRPr lang="en-US"/>
          </a:p>
        </p:txBody>
      </p:sp>
      <p:sp>
        <p:nvSpPr>
          <p:cNvPr id="58371" name="Rectangle 2"/>
          <p:cNvSpPr>
            <a:spLocks noGrp="1" noRot="1" noChangeAspect="1" noChangeArrowheads="1" noTextEdit="1"/>
          </p:cNvSpPr>
          <p:nvPr>
            <p:ph type="sldImg"/>
          </p:nvPr>
        </p:nvSpPr>
        <p:spPr bwMode="auto">
          <a:xfrm>
            <a:off x="458788" y="717550"/>
            <a:ext cx="6370637" cy="3584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bwMode="auto">
          <a:xfrm>
            <a:off x="949325" y="4540250"/>
            <a:ext cx="5384800" cy="4379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p>
        </p:txBody>
      </p:sp>
    </p:spTree>
    <p:extLst>
      <p:ext uri="{BB962C8B-B14F-4D97-AF65-F5344CB8AC3E}">
        <p14:creationId xmlns:p14="http://schemas.microsoft.com/office/powerpoint/2010/main" val="3724000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DB3A7EEC-8902-4154-BB2A-EA6CE28313EE}" type="slidenum">
              <a:rPr lang="en-US" smtClean="0"/>
              <a:pPr/>
              <a:t>11</a:t>
            </a:fld>
            <a:endParaRPr lang="en-US"/>
          </a:p>
        </p:txBody>
      </p:sp>
      <p:sp>
        <p:nvSpPr>
          <p:cNvPr id="80899" name="Rectangle 2"/>
          <p:cNvSpPr>
            <a:spLocks noGrp="1" noRot="1" noChangeAspect="1" noChangeArrowheads="1" noTextEdit="1"/>
          </p:cNvSpPr>
          <p:nvPr>
            <p:ph type="sldImg"/>
          </p:nvPr>
        </p:nvSpPr>
        <p:spPr>
          <a:xfrm>
            <a:off x="330200" y="693738"/>
            <a:ext cx="6172200" cy="3471862"/>
          </a:xfrm>
          <a:ln/>
        </p:spPr>
      </p:sp>
      <p:sp>
        <p:nvSpPr>
          <p:cNvPr id="80900" name="Rectangle 3"/>
          <p:cNvSpPr>
            <a:spLocks noGrp="1" noChangeArrowheads="1"/>
          </p:cNvSpPr>
          <p:nvPr>
            <p:ph type="body" idx="1"/>
          </p:nvPr>
        </p:nvSpPr>
        <p:spPr>
          <a:xfrm>
            <a:off x="890588" y="4396423"/>
            <a:ext cx="5048250" cy="4239869"/>
          </a:xfrm>
          <a:noFill/>
          <a:ln/>
        </p:spPr>
        <p:txBody>
          <a:bodyPr/>
          <a:lstStyle/>
          <a:p>
            <a:pPr eaLnBrk="1" hangingPunct="1"/>
            <a:endParaRPr lang="en-US" dirty="0"/>
          </a:p>
        </p:txBody>
      </p:sp>
    </p:spTree>
    <p:extLst>
      <p:ext uri="{BB962C8B-B14F-4D97-AF65-F5344CB8AC3E}">
        <p14:creationId xmlns:p14="http://schemas.microsoft.com/office/powerpoint/2010/main" val="404540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p:txBody>
          <a:bodyPr/>
          <a:lstStyle/>
          <a:p>
            <a:pPr>
              <a:defRPr/>
            </a:pPr>
            <a:fld id="{AEECCF6F-D77F-45A4-A55F-DAD69F81FC87}" type="slidenum">
              <a:rPr lang="en-US" smtClean="0"/>
              <a:pPr>
                <a:defRPr/>
              </a:pPr>
              <a:t>16</a:t>
            </a:fld>
            <a:endParaRPr lang="en-US"/>
          </a:p>
        </p:txBody>
      </p:sp>
      <p:sp>
        <p:nvSpPr>
          <p:cNvPr id="59395" name="Rectangle 2"/>
          <p:cNvSpPr>
            <a:spLocks noGrp="1" noRot="1" noChangeAspect="1" noChangeArrowheads="1" noTextEdit="1"/>
          </p:cNvSpPr>
          <p:nvPr>
            <p:ph type="sldImg"/>
          </p:nvPr>
        </p:nvSpPr>
        <p:spPr bwMode="auto">
          <a:xfrm>
            <a:off x="458788" y="720725"/>
            <a:ext cx="64008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p:cNvSpPr>
            <a:spLocks noGrp="1" noChangeArrowheads="1"/>
          </p:cNvSpPr>
          <p:nvPr>
            <p:ph type="body" idx="1"/>
          </p:nvPr>
        </p:nvSpPr>
        <p:spPr bwMode="auto">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t>Brightness constancy equation is equivalent to minimizing the squared error of I(t) and I(t+1)</a:t>
            </a:r>
          </a:p>
        </p:txBody>
      </p:sp>
    </p:spTree>
    <p:extLst>
      <p:ext uri="{BB962C8B-B14F-4D97-AF65-F5344CB8AC3E}">
        <p14:creationId xmlns:p14="http://schemas.microsoft.com/office/powerpoint/2010/main" val="2347675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p:txBody>
          <a:bodyPr/>
          <a:lstStyle/>
          <a:p>
            <a:pPr>
              <a:defRPr/>
            </a:pPr>
            <a:fld id="{6ABB3983-C8A9-4302-80AE-228D8A1F377D}" type="slidenum">
              <a:rPr lang="en-US" smtClean="0"/>
              <a:pPr>
                <a:defRPr/>
              </a:pPr>
              <a:t>17</a:t>
            </a:fld>
            <a:endParaRPr lang="en-US"/>
          </a:p>
        </p:txBody>
      </p:sp>
      <p:sp>
        <p:nvSpPr>
          <p:cNvPr id="60419" name="Rectangle 2"/>
          <p:cNvSpPr>
            <a:spLocks noGrp="1" noRot="1" noChangeAspect="1" noChangeArrowheads="1" noTextEdit="1"/>
          </p:cNvSpPr>
          <p:nvPr>
            <p:ph type="sldImg"/>
          </p:nvPr>
        </p:nvSpPr>
        <p:spPr bwMode="auto">
          <a:xfrm>
            <a:off x="458788" y="717550"/>
            <a:ext cx="6370637" cy="3584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0" name="Rectangle 3"/>
          <p:cNvSpPr>
            <a:spLocks noGrp="1" noChangeArrowheads="1"/>
          </p:cNvSpPr>
          <p:nvPr>
            <p:ph type="body" idx="1"/>
          </p:nvPr>
        </p:nvSpPr>
        <p:spPr bwMode="auto">
          <a:xfrm>
            <a:off x="949325" y="4540250"/>
            <a:ext cx="5384800" cy="4379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t>Suppose (</a:t>
            </a:r>
            <a:r>
              <a:rPr lang="en-US" dirty="0" err="1"/>
              <a:t>u,v</a:t>
            </a:r>
            <a:r>
              <a:rPr lang="en-US" dirty="0"/>
              <a:t>) satisfies the equation,</a:t>
            </a:r>
          </a:p>
          <a:p>
            <a:pPr eaLnBrk="1" hangingPunct="1"/>
            <a:r>
              <a:rPr lang="en-US" dirty="0"/>
              <a:t>now let's add a </a:t>
            </a:r>
            <a:r>
              <a:rPr lang="en-US" dirty="0" err="1"/>
              <a:t>u',v</a:t>
            </a:r>
            <a:r>
              <a:rPr lang="en-US" dirty="0"/>
              <a:t>' component</a:t>
            </a:r>
          </a:p>
          <a:p>
            <a:pPr eaLnBrk="1" hangingPunct="1"/>
            <a:endParaRPr lang="en-US" dirty="0"/>
          </a:p>
          <a:p>
            <a:pPr eaLnBrk="1" hangingPunct="1"/>
            <a:r>
              <a:rPr lang="en-US" dirty="0"/>
              <a:t>since </a:t>
            </a:r>
            <a:r>
              <a:rPr lang="en-US" dirty="0" err="1"/>
              <a:t>u',v</a:t>
            </a:r>
            <a:r>
              <a:rPr lang="en-US" dirty="0"/>
              <a:t>' is perpendicular to the gradient, the dot product of </a:t>
            </a:r>
            <a:r>
              <a:rPr lang="en-US" dirty="0" err="1"/>
              <a:t>u'v</a:t>
            </a:r>
            <a:r>
              <a:rPr lang="en-US" dirty="0"/>
              <a:t>' is zero!</a:t>
            </a:r>
          </a:p>
          <a:p>
            <a:pPr eaLnBrk="1" hangingPunct="1"/>
            <a:endParaRPr lang="en-US" dirty="0"/>
          </a:p>
          <a:p>
            <a:pPr eaLnBrk="1" hangingPunct="1"/>
            <a:r>
              <a:rPr lang="en-US" dirty="0"/>
              <a:t>then </a:t>
            </a:r>
            <a:r>
              <a:rPr lang="en-US" dirty="0" err="1"/>
              <a:t>u+u</a:t>
            </a:r>
            <a:r>
              <a:rPr lang="en-US" dirty="0"/>
              <a:t>', </a:t>
            </a:r>
            <a:r>
              <a:rPr lang="en-US" dirty="0" err="1"/>
              <a:t>v+v</a:t>
            </a:r>
            <a:r>
              <a:rPr lang="en-US" dirty="0"/>
              <a:t>' also satisfies the equation.</a:t>
            </a:r>
          </a:p>
          <a:p>
            <a:pPr eaLnBrk="1" hangingPunct="1"/>
            <a:endParaRPr lang="en-US" dirty="0"/>
          </a:p>
        </p:txBody>
      </p:sp>
    </p:spTree>
    <p:extLst>
      <p:ext uri="{BB962C8B-B14F-4D97-AF65-F5344CB8AC3E}">
        <p14:creationId xmlns:p14="http://schemas.microsoft.com/office/powerpoint/2010/main" val="1731636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774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6306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9306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16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465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7704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6441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5731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1311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4615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8319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16039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6451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41441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72460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60806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40196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616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6186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33317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9383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6761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8567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716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17523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84239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70839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39593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05614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8365066" y="4819650"/>
            <a:ext cx="7620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77429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916039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48567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11750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1750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641991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93298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893336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365834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44150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63067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093069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168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568932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413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41991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685137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651061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9325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840022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120147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474020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623203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135169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450379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1927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9329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5923F103-BC34-4FE4-A40E-EDDEECFDA5D0}" type="datetimeFigureOut">
              <a:rPr lang="en-US" dirty="0"/>
              <a:pPr/>
              <a:t>2/20/2021</a:t>
            </a:fld>
            <a:endParaRPr lang="en-US" dirty="0"/>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62569588"/>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2/20/2021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41629372"/>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F34E6425-0181-43F2-84FC-787E803FD2F8}" type="datetimeFigureOut">
              <a:rPr lang="en-US" dirty="0"/>
              <a:t>2/20/2021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25398045"/>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2/20/2021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3754427"/>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2/20/2021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84201524"/>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2/20/2021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69260272"/>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2/20/2021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28447438"/>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76E86A4C-8E40-4F87-A4F0-01A0687C5742}" type="datetimeFigureOut">
              <a:rPr lang="en-US" dirty="0"/>
              <a:t>2/20/2021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38192492"/>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he-IL"/>
              <a:t>לחץ על הסמל כדי להוסיף תמונה</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35E72C73-2D91-4E12-BA25-F0AA0C03599B}" type="datetimeFigureOut">
              <a:rPr lang="en-US" dirty="0"/>
              <a:t>2/20/2021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16914929"/>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923A1CC3-2375-41D4-9E03-427CAF2A4C1A}" type="datetimeFigureOut">
              <a:rPr lang="en-US" dirty="0"/>
              <a:t>2/20/2021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7228118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93336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כותרת וכיתוב">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he-IL"/>
              <a:t>לחץ כדי לערוך סגנון כותרת של תבנית בסיס</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AFF16868-8199-4C2C-A5B1-63AEE139F88E}" type="datetimeFigureOut">
              <a:rPr lang="en-US" dirty="0"/>
              <a:t>2/20/2021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75766805"/>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ציטוט עם כיתוב">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he-IL"/>
              <a:t>לחץ כדי לערוך סגנון כותרת של תבנית בסיס</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he-IL"/>
              <a:t>לחץ כדי לערוך סגנונות טקסט של תבנית בסיס</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AAD9FF7F-6988-44CC-821B-644E70CD2F73}" type="datetimeFigureOut">
              <a:rPr lang="en-US" dirty="0"/>
              <a:t>2/20/2021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54689083"/>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כרטיס שם">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5C12C299-16B2-4475-990D-751901EACC14}" type="datetimeFigureOut">
              <a:rPr lang="en-US" dirty="0"/>
              <a:t>2/20/2021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00824219"/>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he-IL"/>
              <a:t>לחץ כדי לערוך סגנונות טקסט של תבנית בסיס</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he-IL"/>
              <a:t>לחץ כדי לערוך סגנונות טקסט של תבנית בסיס</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he-IL"/>
              <a:t>לחץ כדי לערוך סגנונות טקסט של תבנית בסיס</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he-IL"/>
              <a:t>לחץ כדי לערוך סגנונות טקסט של תבנית בסיס</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he-IL"/>
              <a:t>לחץ כדי לערוך סגנונות טקסט של תבנית בסיס</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he-IL"/>
              <a:t>לחץ כדי לערוך סגנונות טקסט של תבנית בסיס</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2/20/2021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89654060"/>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he-IL"/>
              <a:t>לחץ כדי לערוך סגנונות טקסט של תבנית בסיס</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he-IL"/>
              <a:t>לחץ על הסמל כדי להוסיף תמונה</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he-IL"/>
              <a:t>לחץ כדי לערוך סגנונות טקסט של תבנית בסיס</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he-IL"/>
              <a:t>לחץ כדי לערוך סגנונות טקסט של תבנית בסיס</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he-IL"/>
              <a:t>לחץ על הסמל כדי להוסיף תמונה</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he-IL"/>
              <a:t>לחץ כדי לערוך סגנונות טקסט של תבנית בסיס</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he-IL"/>
              <a:t>לחץ כדי לערוך סגנונות טקסט של תבנית בסיס</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he-IL"/>
              <a:t>לחץ על הסמל כדי להוסיף תמונה</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he-IL"/>
              <a:t>לחץ כדי לערוך סגנונות טקסט של תבנית בסיס</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2/20/2021</a:t>
            </a:fld>
            <a:endParaRPr lang="en-US" dirty="0"/>
          </a:p>
        </p:txBody>
      </p:sp>
      <p:sp>
        <p:nvSpPr>
          <p:cNvPr id="8" name="Footer Placeholder 7"/>
          <p:cNvSpPr>
            <a:spLocks noGrp="1"/>
          </p:cNvSpPr>
          <p:nvPr>
            <p:ph type="ftr" sz="quarter" idx="11"/>
          </p:nvPr>
        </p:nvSpPr>
        <p:spPr>
          <a:xfrm>
            <a:off x="420833" y="4793879"/>
            <a:ext cx="2733212" cy="2286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0911852"/>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a:xfrm>
            <a:off x="8021580" y="4793879"/>
            <a:ext cx="742949" cy="228599"/>
          </a:xfrm>
        </p:spPr>
        <p:txBody>
          <a:bodyPr/>
          <a:lstStyle/>
          <a:p>
            <a:fld id="{53086D93-FCAC-47E0-A2EE-787E62CA814C}" type="datetimeFigureOut">
              <a:rPr lang="en-US" dirty="0"/>
              <a:t>2/20/2021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6869735"/>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vertTitleAndTx" preserve="1">
  <p:cSld name="כותרת אנכית וטקסט">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a:xfrm>
            <a:off x="7989829" y="4793879"/>
            <a:ext cx="744101" cy="228599"/>
          </a:xfrm>
        </p:spPr>
        <p:txBody>
          <a:bodyPr/>
          <a:lstStyle/>
          <a:p>
            <a:fld id="{CDA879A6-0FD0-4734-A311-86BFCA472E6E}" type="datetimeFigureOut">
              <a:rPr lang="en-US" dirty="0"/>
              <a:t>2/20/2021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7053904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658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4415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theme" Target="../theme/theme6.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image" Target="../media/image4.tiff"/><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image" Target="../media/image3.jpe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16763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293496" cy="523220"/>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vertLeftWhite2</a:t>
            </a:r>
          </a:p>
        </p:txBody>
      </p:sp>
      <p:pic>
        <p:nvPicPr>
          <p:cNvPr id="13"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2918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28346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374904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914400" y="420624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48564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2/20/2021</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block2x2White1</a:t>
            </a:r>
          </a:p>
          <a:p>
            <a:endParaRPr lang="en-US" sz="1400" dirty="0">
              <a:solidFill>
                <a:prstClr val="black"/>
              </a:solidFill>
            </a:endParaRPr>
          </a:p>
          <a:p>
            <a:r>
              <a:rPr lang="en-US" sz="1400" dirty="0">
                <a:solidFill>
                  <a:prstClr val="black"/>
                </a:solidFill>
              </a:rPr>
              <a:t>Ordering of</a:t>
            </a:r>
            <a:r>
              <a:rPr lang="en-US" sz="1400" baseline="0" dirty="0">
                <a:solidFill>
                  <a:prstClr val="black"/>
                </a:solidFill>
              </a:rPr>
              <a:t> </a:t>
            </a:r>
          </a:p>
          <a:p>
            <a:r>
              <a:rPr lang="en-US" sz="1400" baseline="0" dirty="0">
                <a:solidFill>
                  <a:prstClr val="black"/>
                </a:solidFill>
              </a:rPr>
              <a:t>buttons is</a:t>
            </a:r>
            <a:r>
              <a:rPr lang="en-US" sz="1400" dirty="0">
                <a:solidFill>
                  <a:prstClr val="black"/>
                </a:solidFill>
              </a:rPr>
              <a:t>:</a:t>
            </a:r>
          </a:p>
          <a:p>
            <a:r>
              <a:rPr lang="en-US" sz="1400" dirty="0">
                <a:solidFill>
                  <a:prstClr val="black"/>
                </a:solidFill>
              </a:rPr>
              <a:t>13</a:t>
            </a:r>
          </a:p>
          <a:p>
            <a:r>
              <a:rPr lang="en-US" sz="1400" dirty="0">
                <a:solidFill>
                  <a:prstClr val="black"/>
                </a:solidFill>
              </a:rPr>
              <a:t>24</a:t>
            </a:r>
          </a:p>
        </p:txBody>
      </p:sp>
      <p:pic>
        <p:nvPicPr>
          <p:cNvPr id="13"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144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2011680"/>
            <a:ext cx="254471"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4572000" y="3931920"/>
            <a:ext cx="254471"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3040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
        <p:nvSpPr>
          <p:cNvPr id="7" name="TextBox 6"/>
          <p:cNvSpPr txBox="1"/>
          <p:nvPr userDrawn="1"/>
        </p:nvSpPr>
        <p:spPr>
          <a:xfrm>
            <a:off x="8495978" y="4942417"/>
            <a:ext cx="707245" cy="230832"/>
          </a:xfrm>
          <a:prstGeom prst="rect">
            <a:avLst/>
          </a:prstGeom>
          <a:noFill/>
        </p:spPr>
        <p:txBody>
          <a:bodyPr wrap="none" rtlCol="0">
            <a:spAutoFit/>
          </a:bodyPr>
          <a:lstStyle/>
          <a:p>
            <a:r>
              <a:rPr lang="en-US" sz="900" dirty="0">
                <a:solidFill>
                  <a:prstClr val="black"/>
                </a:solidFill>
              </a:rPr>
              <a:t>Andrew Ng</a:t>
            </a:r>
          </a:p>
        </p:txBody>
      </p:sp>
    </p:spTree>
    <p:extLst>
      <p:ext uri="{BB962C8B-B14F-4D97-AF65-F5344CB8AC3E}">
        <p14:creationId xmlns:p14="http://schemas.microsoft.com/office/powerpoint/2010/main" val="182167633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94CFE4B-17F2-49B1-A8CD-48A7230178BE}" type="datetimeFigureOut">
              <a:rPr lang="en-US" smtClean="0">
                <a:solidFill>
                  <a:prstClr val="black">
                    <a:tint val="75000"/>
                  </a:prstClr>
                </a:solidFill>
              </a:rPr>
              <a:pPr/>
              <a:t>2/20/2021</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dirty="0">
              <a:solidFill>
                <a:prstClr val="black">
                  <a:tint val="75000"/>
                </a:prstClr>
              </a:solidFill>
            </a:endParaRPr>
          </a:p>
        </p:txBody>
      </p:sp>
      <p:sp>
        <p:nvSpPr>
          <p:cNvPr id="12" name="TextBox 11"/>
          <p:cNvSpPr txBox="1"/>
          <p:nvPr userDrawn="1"/>
        </p:nvSpPr>
        <p:spPr>
          <a:xfrm>
            <a:off x="9372599" y="666750"/>
            <a:ext cx="1370568" cy="1600438"/>
          </a:xfrm>
          <a:prstGeom prst="rect">
            <a:avLst/>
          </a:prstGeom>
          <a:noFill/>
        </p:spPr>
        <p:txBody>
          <a:bodyPr wrap="none" rtlCol="0">
            <a:spAutoFit/>
          </a:bodyPr>
          <a:lstStyle/>
          <a:p>
            <a:r>
              <a:rPr lang="en-US" sz="1400" dirty="0">
                <a:solidFill>
                  <a:prstClr val="black"/>
                </a:solidFill>
              </a:rPr>
              <a:t>Template</a:t>
            </a:r>
          </a:p>
          <a:p>
            <a:r>
              <a:rPr lang="en-US" sz="1400" dirty="0">
                <a:solidFill>
                  <a:prstClr val="black"/>
                </a:solidFill>
              </a:rPr>
              <a:t>block2x2White1</a:t>
            </a:r>
          </a:p>
          <a:p>
            <a:endParaRPr lang="en-US" sz="1400" dirty="0">
              <a:solidFill>
                <a:prstClr val="black"/>
              </a:solidFill>
            </a:endParaRPr>
          </a:p>
          <a:p>
            <a:r>
              <a:rPr lang="en-US" sz="1400" dirty="0">
                <a:solidFill>
                  <a:prstClr val="black"/>
                </a:solidFill>
              </a:rPr>
              <a:t>Ordering of </a:t>
            </a:r>
          </a:p>
          <a:p>
            <a:r>
              <a:rPr lang="en-US" sz="1400" dirty="0">
                <a:solidFill>
                  <a:prstClr val="black"/>
                </a:solidFill>
              </a:rPr>
              <a:t>buttons is:</a:t>
            </a:r>
          </a:p>
          <a:p>
            <a:r>
              <a:rPr lang="en-US" sz="1400" dirty="0">
                <a:solidFill>
                  <a:prstClr val="black"/>
                </a:solidFill>
              </a:rPr>
              <a:t>13</a:t>
            </a:r>
          </a:p>
          <a:p>
            <a:r>
              <a:rPr lang="en-US" sz="1400" dirty="0">
                <a:solidFill>
                  <a:prstClr val="black"/>
                </a:solidFill>
              </a:rPr>
              <a:t>24</a:t>
            </a:r>
          </a:p>
        </p:txBody>
      </p:sp>
      <p:pic>
        <p:nvPicPr>
          <p:cNvPr id="10" name="Picture 2" descr="C:\Users\Tarun Singh\Desktop\unPng.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24128" y="3931920"/>
            <a:ext cx="259492" cy="2560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Tarun Singh\Desktop\unPng.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24128" y="3246120"/>
            <a:ext cx="259492" cy="25603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Tarun Singh\Desktop\unPng.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24128" y="2560320"/>
            <a:ext cx="259492" cy="25603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Tarun Singh\Desktop\unPng.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24128" y="1874520"/>
            <a:ext cx="259492"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50875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2BE451C3-0FF4-47C4-B829-773ADF60F88C}" type="datetimeFigureOut">
              <a:rPr lang="en-US" dirty="0"/>
              <a:t>2/20/2021</a:t>
            </a:fld>
            <a:endParaRPr lang="en-US" dirty="0"/>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r>
              <a:rPr lang="en-US" dirty="0"/>
              <a:t>
              </a:t>
            </a:r>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fld id="{D57F1E4F-1CFF-5643-939E-217C01CDF565}" type="slidenum">
              <a:rPr lang="en-US" dirty="0"/>
              <a:pPr/>
              <a:t>‹#›</a:t>
            </a:fld>
            <a:endParaRPr lang="en-US" dirty="0"/>
          </a:p>
        </p:txBody>
      </p:sp>
      <p:sp>
        <p:nvSpPr>
          <p:cNvPr id="22" name="TextBox 15">
            <a:extLst>
              <a:ext uri="{FF2B5EF4-FFF2-40B4-BE49-F238E27FC236}">
                <a16:creationId xmlns:a16="http://schemas.microsoft.com/office/drawing/2014/main" id="{1B38A444-2C3D-45E2-AD2A-B4F53353173D}"/>
              </a:ext>
            </a:extLst>
          </p:cNvPr>
          <p:cNvSpPr txBox="1"/>
          <p:nvPr userDrawn="1"/>
        </p:nvSpPr>
        <p:spPr>
          <a:xfrm rot="5400000">
            <a:off x="8181450" y="3515381"/>
            <a:ext cx="1370915" cy="300082"/>
          </a:xfrm>
          <a:prstGeom prst="rect">
            <a:avLst/>
          </a:prstGeom>
          <a:noFill/>
        </p:spPr>
        <p:txBody>
          <a:bodyPr wrap="square" rtlCol="0">
            <a:spAutoFit/>
          </a:bodyPr>
          <a:lstStyle/>
          <a:p>
            <a:r>
              <a:rPr lang="en-US" sz="1350" b="0" i="0" dirty="0">
                <a:solidFill>
                  <a:schemeClr val="bg1"/>
                </a:solidFill>
                <a:latin typeface="Lantinghei TC Extralight" panose="03000509000000000000" pitchFamily="66" charset="-120"/>
                <a:ea typeface="Lantinghei TC Extralight" panose="03000509000000000000" pitchFamily="66" charset="-120"/>
              </a:rPr>
              <a:t>24-Sep-2019</a:t>
            </a:r>
          </a:p>
        </p:txBody>
      </p:sp>
      <p:pic>
        <p:nvPicPr>
          <p:cNvPr id="23" name="Picture 17">
            <a:extLst>
              <a:ext uri="{FF2B5EF4-FFF2-40B4-BE49-F238E27FC236}">
                <a16:creationId xmlns:a16="http://schemas.microsoft.com/office/drawing/2014/main" id="{1FA00BAF-3E35-48B4-9ECD-C8E7182F1C06}"/>
              </a:ext>
            </a:extLst>
          </p:cNvPr>
          <p:cNvPicPr>
            <a:picLocks noChangeAspect="1"/>
          </p:cNvPicPr>
          <p:nvPr userDrawn="1"/>
        </p:nvPicPr>
        <p:blipFill>
          <a:blip r:embed="rId20"/>
          <a:stretch>
            <a:fillRect/>
          </a:stretch>
        </p:blipFill>
        <p:spPr>
          <a:xfrm>
            <a:off x="8669111" y="116342"/>
            <a:ext cx="389164" cy="875619"/>
          </a:xfrm>
          <a:prstGeom prst="rect">
            <a:avLst/>
          </a:prstGeom>
        </p:spPr>
      </p:pic>
      <p:sp>
        <p:nvSpPr>
          <p:cNvPr id="24" name="TextBox 18">
            <a:extLst>
              <a:ext uri="{FF2B5EF4-FFF2-40B4-BE49-F238E27FC236}">
                <a16:creationId xmlns:a16="http://schemas.microsoft.com/office/drawing/2014/main" id="{E820B346-39C1-4D1A-938E-DE2295996582}"/>
              </a:ext>
            </a:extLst>
          </p:cNvPr>
          <p:cNvSpPr txBox="1"/>
          <p:nvPr userDrawn="1"/>
        </p:nvSpPr>
        <p:spPr>
          <a:xfrm>
            <a:off x="8589538" y="4682918"/>
            <a:ext cx="554462" cy="300082"/>
          </a:xfrm>
          <a:prstGeom prst="rect">
            <a:avLst/>
          </a:prstGeom>
          <a:noFill/>
        </p:spPr>
        <p:txBody>
          <a:bodyPr wrap="square" rtlCol="0">
            <a:spAutoFit/>
          </a:bodyPr>
          <a:lstStyle/>
          <a:p>
            <a:pPr algn="ctr"/>
            <a:fld id="{7DB88FC5-C8A9-0D40-8DFA-E9A72D00FE25}" type="slidenum">
              <a:rPr lang="en-US" sz="1350" b="0" i="0" smtClean="0">
                <a:solidFill>
                  <a:schemeClr val="bg1"/>
                </a:solidFill>
                <a:latin typeface="Lantinghei TC Extralight" panose="03000509000000000000" pitchFamily="66" charset="-120"/>
                <a:ea typeface="Lantinghei TC Extralight" panose="03000509000000000000" pitchFamily="66" charset="-120"/>
              </a:rPr>
              <a:pPr algn="ctr"/>
              <a:t>‹#›</a:t>
            </a:fld>
            <a:endParaRPr lang="en-US" sz="1350" b="0" i="0" dirty="0">
              <a:solidFill>
                <a:schemeClr val="bg1"/>
              </a:solidFill>
              <a:latin typeface="Lantinghei TC Extralight" panose="03000509000000000000" pitchFamily="66" charset="-120"/>
              <a:ea typeface="Lantinghei TC Extralight" panose="03000509000000000000" pitchFamily="66" charset="-120"/>
            </a:endParaRPr>
          </a:p>
        </p:txBody>
      </p:sp>
    </p:spTree>
    <p:extLst>
      <p:ext uri="{BB962C8B-B14F-4D97-AF65-F5344CB8AC3E}">
        <p14:creationId xmlns:p14="http://schemas.microsoft.com/office/powerpoint/2010/main" val="4172818848"/>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Lst>
  <p:hf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6.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63.xml"/><Relationship Id="rId4" Type="http://schemas.openxmlformats.org/officeDocument/2006/relationships/image" Target="../media/image220.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8.png"/><Relationship Id="rId18" Type="http://schemas.openxmlformats.org/officeDocument/2006/relationships/image" Target="../media/image31.wmf"/><Relationship Id="rId3" Type="http://schemas.openxmlformats.org/officeDocument/2006/relationships/tags" Target="../tags/tag7.xml"/><Relationship Id="rId7" Type="http://schemas.openxmlformats.org/officeDocument/2006/relationships/image" Target="../media/image24.wmf"/><Relationship Id="rId12" Type="http://schemas.openxmlformats.org/officeDocument/2006/relationships/image" Target="../media/image27.png"/><Relationship Id="rId17" Type="http://schemas.openxmlformats.org/officeDocument/2006/relationships/oleObject" Target="../embeddings/oleObject6.bin"/><Relationship Id="rId2" Type="http://schemas.openxmlformats.org/officeDocument/2006/relationships/tags" Target="../tags/tag6.xml"/><Relationship Id="rId16" Type="http://schemas.openxmlformats.org/officeDocument/2006/relationships/image" Target="../media/image30.wmf"/><Relationship Id="rId1" Type="http://schemas.openxmlformats.org/officeDocument/2006/relationships/tags" Target="../tags/tag5.xml"/><Relationship Id="rId6" Type="http://schemas.openxmlformats.org/officeDocument/2006/relationships/oleObject" Target="../embeddings/oleObject2.bin"/><Relationship Id="rId11" Type="http://schemas.openxmlformats.org/officeDocument/2006/relationships/image" Target="../media/image26.wmf"/><Relationship Id="rId5" Type="http://schemas.openxmlformats.org/officeDocument/2006/relationships/notesSlide" Target="../notesSlides/notesSlide8.xml"/><Relationship Id="rId15" Type="http://schemas.openxmlformats.org/officeDocument/2006/relationships/oleObject" Target="../embeddings/oleObject5.bin"/><Relationship Id="rId10" Type="http://schemas.openxmlformats.org/officeDocument/2006/relationships/oleObject" Target="../embeddings/oleObject4.bin"/><Relationship Id="rId4" Type="http://schemas.openxmlformats.org/officeDocument/2006/relationships/slideLayout" Target="../slideLayouts/slideLayout61.xml"/><Relationship Id="rId9" Type="http://schemas.openxmlformats.org/officeDocument/2006/relationships/image" Target="../media/image25.wmf"/><Relationship Id="rId1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9.xml"/><Relationship Id="rId1" Type="http://schemas.openxmlformats.org/officeDocument/2006/relationships/slideLayout" Target="../slideLayouts/slideLayout61.xml"/><Relationship Id="rId5" Type="http://schemas.openxmlformats.org/officeDocument/2006/relationships/image" Target="../media/image32.png"/><Relationship Id="rId4" Type="http://schemas.openxmlformats.org/officeDocument/2006/relationships/image" Target="../media/image32.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3" Type="http://schemas.openxmlformats.org/officeDocument/2006/relationships/hyperlink" Target="http://en.wikipedia.org/wiki/Barberpole_illusion" TargetMode="External"/><Relationship Id="rId2" Type="http://schemas.openxmlformats.org/officeDocument/2006/relationships/notesSlide" Target="../notesSlides/notesSlide12.xml"/><Relationship Id="rId1" Type="http://schemas.openxmlformats.org/officeDocument/2006/relationships/slideLayout" Target="../slideLayouts/slideLayout61.xml"/><Relationship Id="rId4" Type="http://schemas.openxmlformats.org/officeDocument/2006/relationships/image" Target="../media/image33.gif"/></Relationships>
</file>

<file path=ppt/slides/_rels/slide21.xml.rels><?xml version="1.0" encoding="UTF-8" standalone="yes"?>
<Relationships xmlns="http://schemas.openxmlformats.org/package/2006/relationships"><Relationship Id="rId3" Type="http://schemas.openxmlformats.org/officeDocument/2006/relationships/hyperlink" Target="http://en.wikipedia.org/wiki/Barberpole_illusion" TargetMode="External"/><Relationship Id="rId2" Type="http://schemas.openxmlformats.org/officeDocument/2006/relationships/notesSlide" Target="../notesSlides/notesSlide13.xml"/><Relationship Id="rId1" Type="http://schemas.openxmlformats.org/officeDocument/2006/relationships/slideLayout" Target="../slideLayouts/slideLayout61.xml"/><Relationship Id="rId5" Type="http://schemas.openxmlformats.org/officeDocument/2006/relationships/image" Target="../media/image35.gif"/><Relationship Id="rId4" Type="http://schemas.openxmlformats.org/officeDocument/2006/relationships/image" Target="../media/image34.gi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39.png"/><Relationship Id="rId18" Type="http://schemas.openxmlformats.org/officeDocument/2006/relationships/image" Target="../media/image43.pn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38.png"/><Relationship Id="rId17" Type="http://schemas.openxmlformats.org/officeDocument/2006/relationships/image" Target="../media/image42.png"/><Relationship Id="rId2" Type="http://schemas.openxmlformats.org/officeDocument/2006/relationships/tags" Target="../tags/tag11.xml"/><Relationship Id="rId16" Type="http://schemas.openxmlformats.org/officeDocument/2006/relationships/image" Target="../media/image37.png"/><Relationship Id="rId20" Type="http://schemas.openxmlformats.org/officeDocument/2006/relationships/image" Target="../media/image45.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notesSlide" Target="../notesSlides/notesSlide15.xml"/><Relationship Id="rId5" Type="http://schemas.openxmlformats.org/officeDocument/2006/relationships/tags" Target="../tags/tag14.xml"/><Relationship Id="rId15" Type="http://schemas.openxmlformats.org/officeDocument/2006/relationships/image" Target="../media/image41.png"/><Relationship Id="rId10" Type="http://schemas.openxmlformats.org/officeDocument/2006/relationships/slideLayout" Target="../slideLayouts/slideLayout61.xml"/><Relationship Id="rId19" Type="http://schemas.openxmlformats.org/officeDocument/2006/relationships/image" Target="../media/image44.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21.xml"/><Relationship Id="rId7" Type="http://schemas.openxmlformats.org/officeDocument/2006/relationships/image" Target="../media/image46.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42.png"/><Relationship Id="rId5" Type="http://schemas.openxmlformats.org/officeDocument/2006/relationships/notesSlide" Target="../notesSlides/notesSlide16.xml"/><Relationship Id="rId4" Type="http://schemas.openxmlformats.org/officeDocument/2006/relationships/slideLayout" Target="../slideLayouts/slideLayout6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1.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61.xml"/><Relationship Id="rId1" Type="http://schemas.openxmlformats.org/officeDocument/2006/relationships/tags" Target="../tags/tag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61.xml"/></Relationships>
</file>

<file path=ppt/slides/_rels/slide37.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gif"/><Relationship Id="rId1" Type="http://schemas.openxmlformats.org/officeDocument/2006/relationships/slideLayout" Target="../slideLayouts/slideLayout65.xml"/><Relationship Id="rId5" Type="http://schemas.openxmlformats.org/officeDocument/2006/relationships/image" Target="../media/image57.gif"/><Relationship Id="rId4" Type="http://schemas.openxmlformats.org/officeDocument/2006/relationships/image" Target="../media/image56.gi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5.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61.xml"/><Relationship Id="rId7" Type="http://schemas.openxmlformats.org/officeDocument/2006/relationships/image" Target="../media/image1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61.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video" Target="file://localhost/Users/ranjaykrishna/Documents/cs131/17_videos/motionseg_statue.mpg" TargetMode="External"/><Relationship Id="rId1" Type="http://schemas.microsoft.com/office/2007/relationships/media" Target="file://localhost/Users/ranjaykrishna/Documents/cs131/17_videos/motionseg_statue.mpg" TargetMode="Externa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1.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hyperlink" Target="http://www.macs.hw.ac.uk/bmvc2006/" TargetMode="External"/><Relationship Id="rId2" Type="http://schemas.openxmlformats.org/officeDocument/2006/relationships/image" Target="../media/image65.png"/><Relationship Id="rId1" Type="http://schemas.openxmlformats.org/officeDocument/2006/relationships/slideLayout" Target="../slideLayouts/slideLayout6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1.xml"/><Relationship Id="rId1" Type="http://schemas.openxmlformats.org/officeDocument/2006/relationships/tags" Target="../tags/tag4.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6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3" name="Rectangle 12">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Rectangle 15">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91"/>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0" name="Rectangle 19">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idx="4294967295"/>
          </p:nvPr>
        </p:nvSpPr>
        <p:spPr>
          <a:xfrm>
            <a:off x="6120580" y="834797"/>
            <a:ext cx="2536723" cy="2461468"/>
          </a:xfrm>
        </p:spPr>
        <p:txBody>
          <a:bodyPr vert="horz" lIns="68580" tIns="34290" rIns="68580" bIns="34290" rtlCol="0" anchor="b">
            <a:normAutofit/>
          </a:bodyPr>
          <a:lstStyle/>
          <a:p>
            <a:pPr>
              <a:lnSpc>
                <a:spcPct val="90000"/>
              </a:lnSpc>
            </a:pPr>
            <a:r>
              <a:rPr lang="en-US" sz="2250" dirty="0">
                <a:solidFill>
                  <a:srgbClr val="EBEBEB"/>
                </a:solidFill>
              </a:rPr>
              <a:t>Image processing: feature tracking</a:t>
            </a:r>
            <a:br>
              <a:rPr lang="en-US" sz="2250" dirty="0">
                <a:solidFill>
                  <a:srgbClr val="EBEBEB"/>
                </a:solidFill>
              </a:rPr>
            </a:br>
            <a:r>
              <a:rPr lang="en-US" sz="1500" dirty="0">
                <a:solidFill>
                  <a:srgbClr val="EBEBEB"/>
                </a:solidFill>
              </a:rPr>
              <a:t>Lecture 6</a:t>
            </a:r>
            <a:br>
              <a:rPr lang="en-US" sz="2250" dirty="0">
                <a:solidFill>
                  <a:srgbClr val="EBEBEB"/>
                </a:solidFill>
              </a:rPr>
            </a:br>
            <a:r>
              <a:rPr lang="en-US" sz="1500" dirty="0">
                <a:solidFill>
                  <a:srgbClr val="EBEBEB"/>
                </a:solidFill>
              </a:rPr>
              <a:t>by Anna Levant, PhD</a:t>
            </a:r>
            <a:endParaRPr lang="en-US" sz="2250" dirty="0">
              <a:solidFill>
                <a:srgbClr val="EBEBEB"/>
              </a:solidFill>
            </a:endParaRPr>
          </a:p>
        </p:txBody>
      </p:sp>
      <p:pic>
        <p:nvPicPr>
          <p:cNvPr id="8" name="תמונה 7">
            <a:extLst>
              <a:ext uri="{FF2B5EF4-FFF2-40B4-BE49-F238E27FC236}">
                <a16:creationId xmlns:a16="http://schemas.microsoft.com/office/drawing/2014/main" id="{3F7D4EF4-DC21-4A3D-84F2-231886F4AF6A}"/>
              </a:ext>
            </a:extLst>
          </p:cNvPr>
          <p:cNvPicPr>
            <a:picLocks noChangeAspect="1"/>
          </p:cNvPicPr>
          <p:nvPr/>
        </p:nvPicPr>
        <p:blipFill>
          <a:blip r:embed="rId4"/>
          <a:stretch>
            <a:fillRect/>
          </a:stretch>
        </p:blipFill>
        <p:spPr>
          <a:xfrm>
            <a:off x="634449" y="789385"/>
            <a:ext cx="5357813" cy="3564731"/>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1143000" y="0"/>
            <a:ext cx="6858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9219" name="Rectangle 2"/>
          <p:cNvSpPr>
            <a:spLocks noGrp="1" noChangeArrowheads="1"/>
          </p:cNvSpPr>
          <p:nvPr>
            <p:ph type="title"/>
          </p:nvPr>
        </p:nvSpPr>
        <p:spPr>
          <a:xfrm>
            <a:off x="533400" y="483397"/>
            <a:ext cx="6571060" cy="530223"/>
          </a:xfrm>
        </p:spPr>
        <p:txBody>
          <a:bodyPr/>
          <a:lstStyle/>
          <a:p>
            <a:pPr eaLnBrk="1" hangingPunct="1"/>
            <a:r>
              <a:rPr lang="en-US" sz="3300" dirty="0"/>
              <a:t>Estimate optical flow</a:t>
            </a:r>
            <a:endParaRPr lang="en-US" sz="3150" dirty="0"/>
          </a:p>
        </p:txBody>
      </p:sp>
      <p:sp>
        <p:nvSpPr>
          <p:cNvPr id="9220" name="Rectangle 3"/>
          <p:cNvSpPr>
            <a:spLocks noGrp="1" noChangeArrowheads="1"/>
          </p:cNvSpPr>
          <p:nvPr>
            <p:ph type="body" idx="1"/>
          </p:nvPr>
        </p:nvSpPr>
        <p:spPr>
          <a:xfrm>
            <a:off x="1200150" y="2686050"/>
            <a:ext cx="7020485" cy="742950"/>
          </a:xfrm>
        </p:spPr>
        <p:txBody>
          <a:bodyPr/>
          <a:lstStyle/>
          <a:p>
            <a:pPr eaLnBrk="1" hangingPunct="1"/>
            <a:r>
              <a:rPr lang="en-US" sz="2100" dirty="0"/>
              <a:t>Given two subsequent frames, estimate the point translation</a:t>
            </a:r>
          </a:p>
        </p:txBody>
      </p:sp>
      <p:sp>
        <p:nvSpPr>
          <p:cNvPr id="9221" name="Rectangle 4"/>
          <p:cNvSpPr>
            <a:spLocks noChangeArrowheads="1"/>
          </p:cNvSpPr>
          <p:nvPr/>
        </p:nvSpPr>
        <p:spPr bwMode="auto">
          <a:xfrm>
            <a:off x="2412626" y="1082278"/>
            <a:ext cx="1657350" cy="1257300"/>
          </a:xfrm>
          <a:prstGeom prst="rect">
            <a:avLst/>
          </a:prstGeom>
          <a:solidFill>
            <a:schemeClr val="bg1"/>
          </a:solidFill>
          <a:ln w="9525">
            <a:solidFill>
              <a:schemeClr val="tx1"/>
            </a:solidFill>
            <a:miter lim="800000"/>
            <a:headEnd/>
            <a:tailEnd/>
          </a:ln>
        </p:spPr>
        <p:txBody>
          <a:bodyPr wrap="none" anchor="ctr"/>
          <a:lstStyle/>
          <a:p>
            <a:endParaRPr lang="en-US" sz="1350"/>
          </a:p>
        </p:txBody>
      </p:sp>
      <p:sp>
        <p:nvSpPr>
          <p:cNvPr id="9222" name="Oval 5"/>
          <p:cNvSpPr>
            <a:spLocks noChangeArrowheads="1"/>
          </p:cNvSpPr>
          <p:nvPr/>
        </p:nvSpPr>
        <p:spPr bwMode="auto">
          <a:xfrm>
            <a:off x="2812676" y="1482328"/>
            <a:ext cx="57150" cy="57150"/>
          </a:xfrm>
          <a:prstGeom prst="ellipse">
            <a:avLst/>
          </a:prstGeom>
          <a:solidFill>
            <a:schemeClr val="folHlink"/>
          </a:solidFill>
          <a:ln w="9525">
            <a:solidFill>
              <a:schemeClr val="tx1"/>
            </a:solidFill>
            <a:round/>
            <a:headEnd/>
            <a:tailEnd/>
          </a:ln>
        </p:spPr>
        <p:txBody>
          <a:bodyPr wrap="none" anchor="ctr"/>
          <a:lstStyle/>
          <a:p>
            <a:endParaRPr lang="en-US" sz="1350"/>
          </a:p>
        </p:txBody>
      </p:sp>
      <p:sp>
        <p:nvSpPr>
          <p:cNvPr id="9223" name="Oval 6"/>
          <p:cNvSpPr>
            <a:spLocks noChangeArrowheads="1"/>
          </p:cNvSpPr>
          <p:nvPr/>
        </p:nvSpPr>
        <p:spPr bwMode="auto">
          <a:xfrm>
            <a:off x="3498476" y="1482328"/>
            <a:ext cx="57150" cy="57150"/>
          </a:xfrm>
          <a:prstGeom prst="ellipse">
            <a:avLst/>
          </a:prstGeom>
          <a:solidFill>
            <a:srgbClr val="FF0000"/>
          </a:solidFill>
          <a:ln w="9525">
            <a:solidFill>
              <a:schemeClr val="tx1"/>
            </a:solidFill>
            <a:round/>
            <a:headEnd/>
            <a:tailEnd/>
          </a:ln>
        </p:spPr>
        <p:txBody>
          <a:bodyPr wrap="none" anchor="ctr"/>
          <a:lstStyle/>
          <a:p>
            <a:endParaRPr lang="en-US" sz="1350"/>
          </a:p>
        </p:txBody>
      </p:sp>
      <p:sp>
        <p:nvSpPr>
          <p:cNvPr id="9224" name="Oval 7"/>
          <p:cNvSpPr>
            <a:spLocks noChangeArrowheads="1"/>
          </p:cNvSpPr>
          <p:nvPr/>
        </p:nvSpPr>
        <p:spPr bwMode="auto">
          <a:xfrm>
            <a:off x="2812676" y="1882378"/>
            <a:ext cx="57150" cy="57150"/>
          </a:xfrm>
          <a:prstGeom prst="ellipse">
            <a:avLst/>
          </a:prstGeom>
          <a:solidFill>
            <a:srgbClr val="33CC33"/>
          </a:solidFill>
          <a:ln w="9525">
            <a:solidFill>
              <a:schemeClr val="tx1"/>
            </a:solidFill>
            <a:round/>
            <a:headEnd/>
            <a:tailEnd/>
          </a:ln>
        </p:spPr>
        <p:txBody>
          <a:bodyPr wrap="none" anchor="ctr"/>
          <a:lstStyle/>
          <a:p>
            <a:endParaRPr lang="en-US" sz="1350"/>
          </a:p>
        </p:txBody>
      </p:sp>
      <p:sp>
        <p:nvSpPr>
          <p:cNvPr id="9225" name="Oval 8"/>
          <p:cNvSpPr>
            <a:spLocks noChangeArrowheads="1"/>
          </p:cNvSpPr>
          <p:nvPr/>
        </p:nvSpPr>
        <p:spPr bwMode="auto">
          <a:xfrm>
            <a:off x="3498476" y="1882378"/>
            <a:ext cx="57150" cy="57150"/>
          </a:xfrm>
          <a:prstGeom prst="ellipse">
            <a:avLst/>
          </a:prstGeom>
          <a:solidFill>
            <a:schemeClr val="folHlink"/>
          </a:solidFill>
          <a:ln w="9525">
            <a:solidFill>
              <a:schemeClr val="tx1"/>
            </a:solidFill>
            <a:round/>
            <a:headEnd/>
            <a:tailEnd/>
          </a:ln>
        </p:spPr>
        <p:txBody>
          <a:bodyPr wrap="none" anchor="ctr"/>
          <a:lstStyle/>
          <a:p>
            <a:endParaRPr lang="en-US" sz="1350"/>
          </a:p>
        </p:txBody>
      </p:sp>
      <p:grpSp>
        <p:nvGrpSpPr>
          <p:cNvPr id="2" name="Group 9"/>
          <p:cNvGrpSpPr>
            <a:grpSpLocks/>
          </p:cNvGrpSpPr>
          <p:nvPr/>
        </p:nvGrpSpPr>
        <p:grpSpPr bwMode="auto">
          <a:xfrm>
            <a:off x="2869826" y="1368028"/>
            <a:ext cx="800100" cy="726281"/>
            <a:chOff x="1488" y="1008"/>
            <a:chExt cx="672" cy="610"/>
          </a:xfrm>
        </p:grpSpPr>
        <p:sp>
          <p:nvSpPr>
            <p:cNvPr id="9235" name="Line 10"/>
            <p:cNvSpPr>
              <a:spLocks noChangeShapeType="1"/>
            </p:cNvSpPr>
            <p:nvPr/>
          </p:nvSpPr>
          <p:spPr bwMode="auto">
            <a:xfrm flipV="1">
              <a:off x="1488" y="1008"/>
              <a:ext cx="96"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9236" name="Line 11"/>
            <p:cNvSpPr>
              <a:spLocks noChangeShapeType="1"/>
            </p:cNvSpPr>
            <p:nvPr/>
          </p:nvSpPr>
          <p:spPr bwMode="auto">
            <a:xfrm>
              <a:off x="1488" y="1461"/>
              <a:ext cx="14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9237" name="Line 12"/>
            <p:cNvSpPr>
              <a:spLocks noChangeShapeType="1"/>
            </p:cNvSpPr>
            <p:nvPr/>
          </p:nvSpPr>
          <p:spPr bwMode="auto">
            <a:xfrm>
              <a:off x="2063" y="1152"/>
              <a:ext cx="97"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9238" name="Line 13"/>
            <p:cNvSpPr>
              <a:spLocks noChangeShapeType="1"/>
            </p:cNvSpPr>
            <p:nvPr/>
          </p:nvSpPr>
          <p:spPr bwMode="auto">
            <a:xfrm flipH="1">
              <a:off x="2043" y="1495"/>
              <a:ext cx="0" cy="12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grpSp>
      <p:sp>
        <p:nvSpPr>
          <p:cNvPr id="24586" name="Rectangle 14"/>
          <p:cNvSpPr>
            <a:spLocks noChangeArrowheads="1"/>
          </p:cNvSpPr>
          <p:nvPr/>
        </p:nvSpPr>
        <p:spPr bwMode="auto">
          <a:xfrm>
            <a:off x="4927226" y="1082278"/>
            <a:ext cx="1657350" cy="1257300"/>
          </a:xfrm>
          <a:prstGeom prst="rect">
            <a:avLst/>
          </a:prstGeom>
          <a:solidFill>
            <a:schemeClr val="bg1"/>
          </a:solidFill>
          <a:ln w="9525">
            <a:solidFill>
              <a:schemeClr val="tx1"/>
            </a:solidFill>
            <a:miter lim="800000"/>
            <a:headEnd/>
            <a:tailEnd/>
          </a:ln>
        </p:spPr>
        <p:txBody>
          <a:bodyPr wrap="none" anchor="ctr"/>
          <a:lstStyle/>
          <a:p>
            <a:endParaRPr lang="en-US" sz="1350"/>
          </a:p>
        </p:txBody>
      </p:sp>
      <p:sp>
        <p:nvSpPr>
          <p:cNvPr id="24587" name="Oval 15"/>
          <p:cNvSpPr>
            <a:spLocks noChangeArrowheads="1"/>
          </p:cNvSpPr>
          <p:nvPr/>
        </p:nvSpPr>
        <p:spPr bwMode="auto">
          <a:xfrm>
            <a:off x="5498726" y="1339453"/>
            <a:ext cx="57150" cy="57150"/>
          </a:xfrm>
          <a:prstGeom prst="ellipse">
            <a:avLst/>
          </a:prstGeom>
          <a:solidFill>
            <a:schemeClr val="folHlink"/>
          </a:solidFill>
          <a:ln w="9525">
            <a:solidFill>
              <a:schemeClr val="tx1"/>
            </a:solidFill>
            <a:round/>
            <a:headEnd/>
            <a:tailEnd/>
          </a:ln>
        </p:spPr>
        <p:txBody>
          <a:bodyPr wrap="none" anchor="ctr"/>
          <a:lstStyle/>
          <a:p>
            <a:endParaRPr lang="en-US" sz="1350"/>
          </a:p>
        </p:txBody>
      </p:sp>
      <p:sp>
        <p:nvSpPr>
          <p:cNvPr id="24588" name="Oval 16"/>
          <p:cNvSpPr>
            <a:spLocks noChangeArrowheads="1"/>
          </p:cNvSpPr>
          <p:nvPr/>
        </p:nvSpPr>
        <p:spPr bwMode="auto">
          <a:xfrm>
            <a:off x="6184526" y="1625203"/>
            <a:ext cx="57150" cy="57150"/>
          </a:xfrm>
          <a:prstGeom prst="ellipse">
            <a:avLst/>
          </a:prstGeom>
          <a:solidFill>
            <a:srgbClr val="FF0000"/>
          </a:solidFill>
          <a:ln w="9525">
            <a:solidFill>
              <a:schemeClr val="tx1"/>
            </a:solidFill>
            <a:round/>
            <a:headEnd/>
            <a:tailEnd/>
          </a:ln>
        </p:spPr>
        <p:txBody>
          <a:bodyPr wrap="none" anchor="ctr"/>
          <a:lstStyle/>
          <a:p>
            <a:endParaRPr lang="en-US" sz="1350"/>
          </a:p>
        </p:txBody>
      </p:sp>
      <p:sp>
        <p:nvSpPr>
          <p:cNvPr id="24589" name="Oval 17"/>
          <p:cNvSpPr>
            <a:spLocks noChangeArrowheads="1"/>
          </p:cNvSpPr>
          <p:nvPr/>
        </p:nvSpPr>
        <p:spPr bwMode="auto">
          <a:xfrm>
            <a:off x="5555876" y="1878806"/>
            <a:ext cx="57150" cy="57150"/>
          </a:xfrm>
          <a:prstGeom prst="ellipse">
            <a:avLst/>
          </a:prstGeom>
          <a:solidFill>
            <a:srgbClr val="33CC33"/>
          </a:solidFill>
          <a:ln w="9525">
            <a:solidFill>
              <a:schemeClr val="tx1"/>
            </a:solidFill>
            <a:round/>
            <a:headEnd/>
            <a:tailEnd/>
          </a:ln>
        </p:spPr>
        <p:txBody>
          <a:bodyPr wrap="none" anchor="ctr"/>
          <a:lstStyle/>
          <a:p>
            <a:endParaRPr lang="en-US" sz="1350"/>
          </a:p>
        </p:txBody>
      </p:sp>
      <p:sp>
        <p:nvSpPr>
          <p:cNvPr id="24590" name="Oval 18"/>
          <p:cNvSpPr>
            <a:spLocks noChangeArrowheads="1"/>
          </p:cNvSpPr>
          <p:nvPr/>
        </p:nvSpPr>
        <p:spPr bwMode="auto">
          <a:xfrm>
            <a:off x="6070226" y="2028825"/>
            <a:ext cx="57150" cy="57150"/>
          </a:xfrm>
          <a:prstGeom prst="ellipse">
            <a:avLst/>
          </a:prstGeom>
          <a:solidFill>
            <a:schemeClr val="folHlink"/>
          </a:solidFill>
          <a:ln w="9525">
            <a:solidFill>
              <a:schemeClr val="tx1"/>
            </a:solidFill>
            <a:round/>
            <a:headEnd/>
            <a:tailEnd/>
          </a:ln>
        </p:spPr>
        <p:txBody>
          <a:bodyPr wrap="none" anchor="ctr"/>
          <a:lstStyle/>
          <a:p>
            <a:endParaRPr lang="en-US" sz="1350"/>
          </a:p>
        </p:txBody>
      </p:sp>
      <p:sp>
        <p:nvSpPr>
          <p:cNvPr id="407571" name="Rectangle 19"/>
          <p:cNvSpPr>
            <a:spLocks noChangeArrowheads="1"/>
          </p:cNvSpPr>
          <p:nvPr/>
        </p:nvSpPr>
        <p:spPr bwMode="auto">
          <a:xfrm>
            <a:off x="1200150" y="3371850"/>
            <a:ext cx="61722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57175" indent="-257175">
              <a:spcBef>
                <a:spcPct val="20000"/>
              </a:spcBef>
              <a:buFontTx/>
              <a:buChar char="•"/>
            </a:pPr>
            <a:r>
              <a:rPr lang="en-US" sz="2100" dirty="0"/>
              <a:t>Key assumptions of Lucas-</a:t>
            </a:r>
            <a:r>
              <a:rPr lang="en-US" sz="2100" dirty="0" err="1"/>
              <a:t>Kanade</a:t>
            </a:r>
            <a:r>
              <a:rPr lang="en-US" sz="2100" dirty="0"/>
              <a:t> Tracker</a:t>
            </a:r>
          </a:p>
          <a:p>
            <a:pPr marL="557213" lvl="1" indent="-214313">
              <a:spcBef>
                <a:spcPct val="20000"/>
              </a:spcBef>
              <a:buFontTx/>
              <a:buChar char="•"/>
            </a:pPr>
            <a:r>
              <a:rPr lang="en-US" sz="1500" b="1" dirty="0"/>
              <a:t>Brightness constancy:  </a:t>
            </a:r>
            <a:r>
              <a:rPr lang="en-US" sz="1500" dirty="0"/>
              <a:t>projection of the same point looks the same in every frame</a:t>
            </a:r>
          </a:p>
          <a:p>
            <a:pPr marL="557213" lvl="1" indent="-214313">
              <a:spcBef>
                <a:spcPct val="20000"/>
              </a:spcBef>
              <a:buFontTx/>
              <a:buChar char="•"/>
            </a:pPr>
            <a:r>
              <a:rPr lang="en-US" sz="1500" b="1" dirty="0"/>
              <a:t>Small motion:</a:t>
            </a:r>
            <a:r>
              <a:rPr lang="en-US" sz="1500" dirty="0"/>
              <a:t>  points do not move very far</a:t>
            </a:r>
          </a:p>
          <a:p>
            <a:pPr marL="557213" lvl="1" indent="-214313">
              <a:spcBef>
                <a:spcPct val="20000"/>
              </a:spcBef>
              <a:buFontTx/>
              <a:buChar char="•"/>
            </a:pPr>
            <a:r>
              <a:rPr lang="en-US" sz="1500" b="1" dirty="0"/>
              <a:t>Spatial coherence:</a:t>
            </a:r>
            <a:r>
              <a:rPr lang="en-US" sz="1500" dirty="0"/>
              <a:t> points move like their neighbors</a:t>
            </a:r>
          </a:p>
        </p:txBody>
      </p:sp>
      <p:sp>
        <p:nvSpPr>
          <p:cNvPr id="9233" name="Text Box 20"/>
          <p:cNvSpPr txBox="1">
            <a:spLocks noChangeArrowheads="1"/>
          </p:cNvSpPr>
          <p:nvPr/>
        </p:nvSpPr>
        <p:spPr bwMode="auto">
          <a:xfrm>
            <a:off x="2812677" y="2339578"/>
            <a:ext cx="8002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i="1">
                <a:latin typeface="Times New Roman" pitchFamily="18" charset="0"/>
              </a:rPr>
              <a:t>I</a:t>
            </a:r>
            <a:r>
              <a:rPr lang="en-US">
                <a:latin typeface="Times New Roman" pitchFamily="18" charset="0"/>
              </a:rPr>
              <a:t>(</a:t>
            </a:r>
            <a:r>
              <a:rPr lang="en-US" i="1">
                <a:latin typeface="Times New Roman" pitchFamily="18" charset="0"/>
              </a:rPr>
              <a:t>x</a:t>
            </a:r>
            <a:r>
              <a:rPr lang="en-US">
                <a:latin typeface="Times New Roman" pitchFamily="18" charset="0"/>
              </a:rPr>
              <a:t>,</a:t>
            </a:r>
            <a:r>
              <a:rPr lang="en-US" i="1">
                <a:latin typeface="Times New Roman" pitchFamily="18" charset="0"/>
              </a:rPr>
              <a:t>y</a:t>
            </a:r>
            <a:r>
              <a:rPr lang="en-US">
                <a:latin typeface="Times New Roman" pitchFamily="18" charset="0"/>
              </a:rPr>
              <a:t>,</a:t>
            </a:r>
            <a:r>
              <a:rPr lang="en-US" i="1">
                <a:latin typeface="Times New Roman" pitchFamily="18" charset="0"/>
              </a:rPr>
              <a:t>t</a:t>
            </a:r>
            <a:r>
              <a:rPr lang="en-US">
                <a:latin typeface="Times New Roman" pitchFamily="18" charset="0"/>
              </a:rPr>
              <a:t>)</a:t>
            </a:r>
          </a:p>
        </p:txBody>
      </p:sp>
      <p:sp>
        <p:nvSpPr>
          <p:cNvPr id="24593" name="Text Box 21"/>
          <p:cNvSpPr txBox="1">
            <a:spLocks noChangeArrowheads="1"/>
          </p:cNvSpPr>
          <p:nvPr/>
        </p:nvSpPr>
        <p:spPr bwMode="auto">
          <a:xfrm>
            <a:off x="5270127" y="2339578"/>
            <a:ext cx="10711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i="1">
                <a:latin typeface="Times New Roman" pitchFamily="18" charset="0"/>
              </a:rPr>
              <a:t>I</a:t>
            </a:r>
            <a:r>
              <a:rPr lang="en-US">
                <a:latin typeface="Times New Roman" pitchFamily="18" charset="0"/>
              </a:rPr>
              <a:t>(</a:t>
            </a:r>
            <a:r>
              <a:rPr lang="en-US" i="1">
                <a:latin typeface="Times New Roman" pitchFamily="18" charset="0"/>
              </a:rPr>
              <a:t>x</a:t>
            </a:r>
            <a:r>
              <a:rPr lang="en-US">
                <a:latin typeface="Times New Roman" pitchFamily="18" charset="0"/>
              </a:rPr>
              <a:t>,</a:t>
            </a:r>
            <a:r>
              <a:rPr lang="en-US" i="1">
                <a:latin typeface="Times New Roman" pitchFamily="18" charset="0"/>
              </a:rPr>
              <a:t>y</a:t>
            </a:r>
            <a:r>
              <a:rPr lang="en-US">
                <a:latin typeface="Times New Roman" pitchFamily="18" charset="0"/>
              </a:rPr>
              <a:t>,</a:t>
            </a:r>
            <a:r>
              <a:rPr lang="en-US" i="1">
                <a:latin typeface="Times New Roman" pitchFamily="18" charset="0"/>
              </a:rPr>
              <a:t>t+1</a:t>
            </a:r>
            <a:r>
              <a:rPr lang="en-US">
                <a:latin typeface="Times New Roman" pitchFamily="18" charset="0"/>
              </a:rPr>
              <a:t>)</a:t>
            </a:r>
          </a:p>
        </p:txBody>
      </p:sp>
    </p:spTree>
    <p:extLst>
      <p:ext uri="{BB962C8B-B14F-4D97-AF65-F5344CB8AC3E}">
        <p14:creationId xmlns:p14="http://schemas.microsoft.com/office/powerpoint/2010/main" val="926319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9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7571">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7571">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7571">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75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6" grpId="0" animBg="1"/>
      <p:bldP spid="24587" grpId="0" animBg="1"/>
      <p:bldP spid="24588" grpId="0" animBg="1"/>
      <p:bldP spid="24589" grpId="0" animBg="1"/>
      <p:bldP spid="24590" grpId="0" animBg="1"/>
      <p:bldP spid="407571" grpId="0" build="p" bldLvl="2"/>
      <p:bldP spid="2459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z="3450"/>
              <a:t>Optical flow</a:t>
            </a:r>
          </a:p>
        </p:txBody>
      </p:sp>
      <p:sp>
        <p:nvSpPr>
          <p:cNvPr id="405507" name="Rectangle 3"/>
          <p:cNvSpPr>
            <a:spLocks noGrp="1" noChangeArrowheads="1"/>
          </p:cNvSpPr>
          <p:nvPr>
            <p:ph idx="1"/>
          </p:nvPr>
        </p:nvSpPr>
        <p:spPr>
          <a:xfrm>
            <a:off x="280113" y="1733550"/>
            <a:ext cx="8583773" cy="3943350"/>
          </a:xfrm>
        </p:spPr>
        <p:txBody>
          <a:bodyPr>
            <a:normAutofit/>
          </a:bodyPr>
          <a:lstStyle/>
          <a:p>
            <a:pPr eaLnBrk="1" hangingPunct="1"/>
            <a:r>
              <a:rPr lang="en-US" sz="1600" dirty="0"/>
              <a:t>Definition: optical flow is the </a:t>
            </a:r>
            <a:r>
              <a:rPr lang="en-US" sz="1600" i="1" dirty="0">
                <a:solidFill>
                  <a:srgbClr val="C00000"/>
                </a:solidFill>
              </a:rPr>
              <a:t>apparent</a:t>
            </a:r>
            <a:r>
              <a:rPr lang="en-US" sz="1600" dirty="0">
                <a:solidFill>
                  <a:srgbClr val="C00000"/>
                </a:solidFill>
              </a:rPr>
              <a:t> </a:t>
            </a:r>
            <a:r>
              <a:rPr lang="en-US" sz="1600" dirty="0"/>
              <a:t>motion of brightness patterns in the image</a:t>
            </a:r>
          </a:p>
          <a:p>
            <a:pPr eaLnBrk="1" hangingPunct="1"/>
            <a:r>
              <a:rPr lang="en-US" sz="1600" dirty="0"/>
              <a:t>Note: apparent motion can be caused by lighting changes without any actual motion</a:t>
            </a:r>
          </a:p>
          <a:p>
            <a:pPr lvl="1" eaLnBrk="1" hangingPunct="1"/>
            <a:r>
              <a:rPr lang="en-US" sz="1600" dirty="0"/>
              <a:t>Think of a uniform rotating sphere under fixed lighting vs. a stationary sphere under moving illumination</a:t>
            </a:r>
          </a:p>
        </p:txBody>
      </p:sp>
      <p:sp>
        <p:nvSpPr>
          <p:cNvPr id="4" name="Rectangle 3"/>
          <p:cNvSpPr>
            <a:spLocks noChangeArrowheads="1"/>
          </p:cNvSpPr>
          <p:nvPr/>
        </p:nvSpPr>
        <p:spPr bwMode="auto">
          <a:xfrm>
            <a:off x="-267854" y="4728002"/>
            <a:ext cx="8839200" cy="415498"/>
          </a:xfrm>
          <a:prstGeom prst="rect">
            <a:avLst/>
          </a:prstGeom>
          <a:noFill/>
          <a:ln w="9525">
            <a:noFill/>
            <a:miter lim="800000"/>
            <a:headEnd/>
            <a:tailEnd/>
          </a:ln>
        </p:spPr>
        <p:txBody>
          <a:bodyPr wrap="square">
            <a:spAutoFit/>
          </a:bodyPr>
          <a:lstStyle/>
          <a:p>
            <a:pPr lvl="1"/>
            <a:r>
              <a:rPr lang="en-US" sz="2100" b="1" dirty="0"/>
              <a:t>GOAL:</a:t>
            </a:r>
            <a:r>
              <a:rPr lang="en-US" sz="2100" dirty="0"/>
              <a:t> Recover image motion at each pixel from optical flow</a:t>
            </a:r>
          </a:p>
        </p:txBody>
      </p:sp>
      <p:sp>
        <p:nvSpPr>
          <p:cNvPr id="6" name="TextBox 5"/>
          <p:cNvSpPr txBox="1"/>
          <p:nvPr/>
        </p:nvSpPr>
        <p:spPr>
          <a:xfrm rot="16200000">
            <a:off x="7798798" y="3930309"/>
            <a:ext cx="1927318" cy="276999"/>
          </a:xfrm>
          <a:prstGeom prst="rect">
            <a:avLst/>
          </a:prstGeom>
          <a:noFill/>
          <a:ln>
            <a:noFill/>
          </a:ln>
        </p:spPr>
        <p:txBody>
          <a:bodyPr wrap="square" rtlCol="0">
            <a:spAutoFit/>
          </a:bodyPr>
          <a:lstStyle/>
          <a:p>
            <a:r>
              <a:rPr lang="en-US" sz="1200" dirty="0"/>
              <a:t>Source: Silvio </a:t>
            </a:r>
            <a:r>
              <a:rPr lang="en-US" sz="1200" dirty="0" err="1"/>
              <a:t>Savarese</a:t>
            </a:r>
            <a:endParaRPr lang="en-US" sz="1200" dirty="0"/>
          </a:p>
        </p:txBody>
      </p:sp>
      <p:pic>
        <p:nvPicPr>
          <p:cNvPr id="2" name="Picture 1">
            <a:extLst>
              <a:ext uri="{FF2B5EF4-FFF2-40B4-BE49-F238E27FC236}">
                <a16:creationId xmlns:a16="http://schemas.microsoft.com/office/drawing/2014/main" id="{153F547D-5682-43F2-B072-9BD2B15BC516}"/>
              </a:ext>
            </a:extLst>
          </p:cNvPr>
          <p:cNvPicPr>
            <a:picLocks noChangeAspect="1"/>
          </p:cNvPicPr>
          <p:nvPr/>
        </p:nvPicPr>
        <p:blipFill>
          <a:blip r:embed="rId3"/>
          <a:stretch>
            <a:fillRect/>
          </a:stretch>
        </p:blipFill>
        <p:spPr>
          <a:xfrm>
            <a:off x="2311964" y="3192987"/>
            <a:ext cx="4450359" cy="1486090"/>
          </a:xfrm>
          <a:prstGeom prst="rect">
            <a:avLst/>
          </a:prstGeom>
        </p:spPr>
      </p:pic>
    </p:spTree>
    <p:extLst>
      <p:ext uri="{BB962C8B-B14F-4D97-AF65-F5344CB8AC3E}">
        <p14:creationId xmlns:p14="http://schemas.microsoft.com/office/powerpoint/2010/main" val="280336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5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55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55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7" grpId="0" uiExpand="1" build="p"/>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03F4-47E0-4AC1-BC59-CFEF12F16918}"/>
              </a:ext>
            </a:extLst>
          </p:cNvPr>
          <p:cNvSpPr>
            <a:spLocks noGrp="1"/>
          </p:cNvSpPr>
          <p:nvPr>
            <p:ph type="title"/>
          </p:nvPr>
        </p:nvSpPr>
        <p:spPr/>
        <p:txBody>
          <a:bodyPr/>
          <a:lstStyle/>
          <a:p>
            <a:r>
              <a:rPr lang="en-US" dirty="0"/>
              <a:t>Sparse vs Dense Optical Flow</a:t>
            </a:r>
          </a:p>
        </p:txBody>
      </p:sp>
      <p:sp>
        <p:nvSpPr>
          <p:cNvPr id="3" name="Content Placeholder 2">
            <a:extLst>
              <a:ext uri="{FF2B5EF4-FFF2-40B4-BE49-F238E27FC236}">
                <a16:creationId xmlns:a16="http://schemas.microsoft.com/office/drawing/2014/main" id="{FC86D664-B69B-445E-8847-C11FBF6E50FB}"/>
              </a:ext>
            </a:extLst>
          </p:cNvPr>
          <p:cNvSpPr>
            <a:spLocks noGrp="1"/>
          </p:cNvSpPr>
          <p:nvPr>
            <p:ph idx="1"/>
          </p:nvPr>
        </p:nvSpPr>
        <p:spPr/>
        <p:txBody>
          <a:bodyPr>
            <a:normAutofit/>
          </a:bodyPr>
          <a:lstStyle/>
          <a:p>
            <a:r>
              <a:rPr lang="en-US" sz="1600" b="1" dirty="0"/>
              <a:t>Sparse optical flow </a:t>
            </a:r>
            <a:r>
              <a:rPr lang="en-US" sz="1600" dirty="0"/>
              <a:t>gives the flow vectors of some "interesting features" (say few pixels depicting the edges or corners of an object) within the frame, while</a:t>
            </a:r>
          </a:p>
          <a:p>
            <a:r>
              <a:rPr lang="en-US" sz="1600" b="1" dirty="0"/>
              <a:t>Dense optical flow</a:t>
            </a:r>
            <a:r>
              <a:rPr lang="en-US" sz="1600" dirty="0"/>
              <a:t>, which gives the flow vectors of the entire frame (all pixels) - up to one flow vector per pixel. As you would've guessed, Dense optical flow has higher accuracy at the cost of being slow/computationally expensive.</a:t>
            </a:r>
          </a:p>
        </p:txBody>
      </p:sp>
    </p:spTree>
    <p:extLst>
      <p:ext uri="{BB962C8B-B14F-4D97-AF65-F5344CB8AC3E}">
        <p14:creationId xmlns:p14="http://schemas.microsoft.com/office/powerpoint/2010/main" val="586972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title"/>
          </p:nvPr>
        </p:nvSpPr>
        <p:spPr>
          <a:xfrm>
            <a:off x="628650" y="628650"/>
            <a:ext cx="7760155" cy="434579"/>
          </a:xfrm>
        </p:spPr>
        <p:txBody>
          <a:bodyPr>
            <a:normAutofit fontScale="90000"/>
          </a:bodyPr>
          <a:lstStyle/>
          <a:p>
            <a:r>
              <a:rPr lang="en-US" altLang="en-US" sz="3000" dirty="0"/>
              <a:t>Key Assumptions: small motions</a:t>
            </a:r>
            <a:br>
              <a:rPr lang="en-US" altLang="en-US" sz="3000" dirty="0"/>
            </a:br>
            <a:r>
              <a:rPr lang="en-US" altLang="en-US" sz="3000" dirty="0"/>
              <a:t> </a:t>
            </a:r>
          </a:p>
        </p:txBody>
      </p:sp>
      <p:pic>
        <p:nvPicPr>
          <p:cNvPr id="14342" name="Picture 6" descr="Temporal_Persistance"/>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4959"/>
          <a:stretch/>
        </p:blipFill>
        <p:spPr>
          <a:xfrm>
            <a:off x="628650" y="971550"/>
            <a:ext cx="7086600" cy="341828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4340" name="Rectangle 4"/>
          <p:cNvSpPr>
            <a:spLocks noChangeArrowheads="1"/>
          </p:cNvSpPr>
          <p:nvPr/>
        </p:nvSpPr>
        <p:spPr bwMode="auto">
          <a:xfrm>
            <a:off x="6878964" y="4958835"/>
            <a:ext cx="1965603"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750"/>
              <a:t>* Slide from Michael Black, CS143</a:t>
            </a:r>
            <a:r>
              <a:rPr lang="en-US" altLang="en-US" sz="750">
                <a:solidFill>
                  <a:schemeClr val="tx2"/>
                </a:solidFill>
              </a:rPr>
              <a:t> 2003</a:t>
            </a:r>
          </a:p>
        </p:txBody>
      </p:sp>
    </p:spTree>
    <p:extLst>
      <p:ext uri="{BB962C8B-B14F-4D97-AF65-F5344CB8AC3E}">
        <p14:creationId xmlns:p14="http://schemas.microsoft.com/office/powerpoint/2010/main" val="1796310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r>
              <a:rPr lang="en-US" altLang="en-US" sz="3000" dirty="0"/>
              <a:t>Key Assumptions: spatial coherence</a:t>
            </a:r>
            <a:br>
              <a:rPr lang="en-US" altLang="en-US" sz="3000" dirty="0"/>
            </a:br>
            <a:r>
              <a:rPr lang="en-US" altLang="en-US" sz="3000" dirty="0"/>
              <a:t> </a:t>
            </a:r>
          </a:p>
        </p:txBody>
      </p:sp>
      <p:pic>
        <p:nvPicPr>
          <p:cNvPr id="12296" name="Picture 8" descr="Spatial Coherence"/>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935"/>
          <a:stretch/>
        </p:blipFill>
        <p:spPr>
          <a:xfrm>
            <a:off x="1729378" y="1123950"/>
            <a:ext cx="5429250" cy="369450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2292" name="Rectangle 4"/>
          <p:cNvSpPr>
            <a:spLocks noChangeArrowheads="1"/>
          </p:cNvSpPr>
          <p:nvPr/>
        </p:nvSpPr>
        <p:spPr bwMode="auto">
          <a:xfrm>
            <a:off x="6899927" y="4960145"/>
            <a:ext cx="1965603"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750"/>
              <a:t>* Slide from Michael Black, CS143</a:t>
            </a:r>
            <a:r>
              <a:rPr lang="en-US" altLang="en-US" sz="750">
                <a:solidFill>
                  <a:schemeClr val="tx2"/>
                </a:solidFill>
              </a:rPr>
              <a:t> 2003</a:t>
            </a:r>
          </a:p>
        </p:txBody>
      </p:sp>
    </p:spTree>
    <p:extLst>
      <p:ext uri="{BB962C8B-B14F-4D97-AF65-F5344CB8AC3E}">
        <p14:creationId xmlns:p14="http://schemas.microsoft.com/office/powerpoint/2010/main" val="1488280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fontScale="90000"/>
          </a:bodyPr>
          <a:lstStyle/>
          <a:p>
            <a:r>
              <a:rPr lang="en-US" altLang="en-US" sz="3000" dirty="0"/>
              <a:t>Key Assumptions: brightness Constancy</a:t>
            </a:r>
          </a:p>
        </p:txBody>
      </p:sp>
      <p:pic>
        <p:nvPicPr>
          <p:cNvPr id="9226" name="Picture 10" descr="Black_BrightnessConstancyAssumption"/>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t="56731"/>
          <a:stretch/>
        </p:blipFill>
        <p:spPr>
          <a:xfrm>
            <a:off x="2575153" y="4629150"/>
            <a:ext cx="3695700" cy="32146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9222" name="Picture 6" descr="Black_BrightnessConstancy"/>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048000" y="1023163"/>
            <a:ext cx="5143500" cy="32718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9225" name="Rectangle 9"/>
          <p:cNvSpPr>
            <a:spLocks noChangeArrowheads="1"/>
          </p:cNvSpPr>
          <p:nvPr/>
        </p:nvSpPr>
        <p:spPr bwMode="auto">
          <a:xfrm>
            <a:off x="6910642" y="4937522"/>
            <a:ext cx="1965603"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750" dirty="0"/>
              <a:t>* Slide from Michael Black, CS143</a:t>
            </a:r>
            <a:r>
              <a:rPr lang="en-US" altLang="en-US" sz="750" dirty="0">
                <a:solidFill>
                  <a:schemeClr val="tx2"/>
                </a:solidFill>
              </a:rPr>
              <a:t> 2003</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5CF7A8D-873F-DF49-9569-A90234680059}"/>
                  </a:ext>
                </a:extLst>
              </p:cNvPr>
              <p:cNvSpPr txBox="1"/>
              <p:nvPr/>
            </p:nvSpPr>
            <p:spPr>
              <a:xfrm>
                <a:off x="1851251" y="4295001"/>
                <a:ext cx="5143502" cy="32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𝐼</m:t>
                      </m:r>
                      <m:d>
                        <m:dPr>
                          <m:ctrlPr>
                            <a:rPr lang="en-US" sz="2100" i="1">
                              <a:latin typeface="Cambria Math" panose="02040503050406030204" pitchFamily="18" charset="0"/>
                            </a:rPr>
                          </m:ctrlPr>
                        </m:dPr>
                        <m:e>
                          <m:r>
                            <a:rPr lang="en-US" sz="2100" i="1">
                              <a:latin typeface="Cambria Math" panose="02040503050406030204" pitchFamily="18" charset="0"/>
                            </a:rPr>
                            <m:t>𝑥</m:t>
                          </m:r>
                          <m:r>
                            <a:rPr lang="en-US" sz="2100" i="1">
                              <a:latin typeface="Cambria Math" panose="02040503050406030204" pitchFamily="18" charset="0"/>
                            </a:rPr>
                            <m:t>,</m:t>
                          </m:r>
                          <m:r>
                            <a:rPr lang="en-US" sz="2100" i="1">
                              <a:latin typeface="Cambria Math" panose="02040503050406030204" pitchFamily="18" charset="0"/>
                            </a:rPr>
                            <m:t>𝑦</m:t>
                          </m:r>
                          <m:r>
                            <a:rPr lang="en-US" sz="2100" i="1">
                              <a:latin typeface="Cambria Math" panose="02040503050406030204" pitchFamily="18" charset="0"/>
                            </a:rPr>
                            <m:t>,</m:t>
                          </m:r>
                          <m:r>
                            <a:rPr lang="en-US" sz="2100" i="1">
                              <a:latin typeface="Cambria Math" panose="02040503050406030204" pitchFamily="18" charset="0"/>
                            </a:rPr>
                            <m:t>𝑡</m:t>
                          </m:r>
                        </m:e>
                      </m:d>
                      <m:r>
                        <a:rPr lang="en-US" sz="2100" i="1">
                          <a:latin typeface="Cambria Math" panose="02040503050406030204" pitchFamily="18" charset="0"/>
                        </a:rPr>
                        <m:t>=</m:t>
                      </m:r>
                      <m:r>
                        <a:rPr lang="en-US" sz="2100" i="1">
                          <a:latin typeface="Cambria Math" panose="02040503050406030204" pitchFamily="18" charset="0"/>
                        </a:rPr>
                        <m:t>𝐼</m:t>
                      </m:r>
                      <m:r>
                        <a:rPr lang="en-US" sz="2100" i="1">
                          <a:latin typeface="Cambria Math" panose="02040503050406030204" pitchFamily="18" charset="0"/>
                        </a:rPr>
                        <m:t>(</m:t>
                      </m:r>
                      <m:r>
                        <a:rPr lang="en-US" sz="2100" i="1">
                          <a:latin typeface="Cambria Math" panose="02040503050406030204" pitchFamily="18" charset="0"/>
                        </a:rPr>
                        <m:t>𝑥</m:t>
                      </m:r>
                      <m:r>
                        <a:rPr lang="en-US" sz="2100" i="1">
                          <a:latin typeface="Cambria Math" panose="02040503050406030204" pitchFamily="18" charset="0"/>
                        </a:rPr>
                        <m:t>+</m:t>
                      </m:r>
                      <m:r>
                        <a:rPr lang="en-US" sz="2100" i="1">
                          <a:latin typeface="Cambria Math" panose="02040503050406030204" pitchFamily="18" charset="0"/>
                        </a:rPr>
                        <m:t>𝑢</m:t>
                      </m:r>
                      <m:d>
                        <m:dPr>
                          <m:ctrlPr>
                            <a:rPr lang="en-US" sz="2100" i="1">
                              <a:latin typeface="Cambria Math" panose="02040503050406030204" pitchFamily="18" charset="0"/>
                            </a:rPr>
                          </m:ctrlPr>
                        </m:dPr>
                        <m:e>
                          <m:r>
                            <a:rPr lang="en-US" sz="2100" i="1">
                              <a:latin typeface="Cambria Math" panose="02040503050406030204" pitchFamily="18" charset="0"/>
                            </a:rPr>
                            <m:t>𝑥</m:t>
                          </m:r>
                          <m:r>
                            <a:rPr lang="en-US" sz="2100" i="1">
                              <a:latin typeface="Cambria Math" panose="02040503050406030204" pitchFamily="18" charset="0"/>
                            </a:rPr>
                            <m:t>,</m:t>
                          </m:r>
                          <m:r>
                            <a:rPr lang="en-US" sz="2100" i="1">
                              <a:latin typeface="Cambria Math" panose="02040503050406030204" pitchFamily="18" charset="0"/>
                            </a:rPr>
                            <m:t>𝑦</m:t>
                          </m:r>
                        </m:e>
                      </m:d>
                      <m:r>
                        <a:rPr lang="en-US" sz="2100" i="1">
                          <a:latin typeface="Cambria Math" panose="02040503050406030204" pitchFamily="18" charset="0"/>
                        </a:rPr>
                        <m:t>, </m:t>
                      </m:r>
                      <m:r>
                        <a:rPr lang="en-US" sz="2100" i="1">
                          <a:latin typeface="Cambria Math" panose="02040503050406030204" pitchFamily="18" charset="0"/>
                        </a:rPr>
                        <m:t>𝑦</m:t>
                      </m:r>
                      <m:r>
                        <a:rPr lang="en-US" sz="2100" i="1">
                          <a:latin typeface="Cambria Math" panose="02040503050406030204" pitchFamily="18" charset="0"/>
                        </a:rPr>
                        <m:t>+</m:t>
                      </m:r>
                      <m:r>
                        <a:rPr lang="en-US" sz="2100" i="1">
                          <a:latin typeface="Cambria Math" panose="02040503050406030204" pitchFamily="18" charset="0"/>
                        </a:rPr>
                        <m:t>𝑣</m:t>
                      </m:r>
                      <m:d>
                        <m:dPr>
                          <m:ctrlPr>
                            <a:rPr lang="en-US" sz="2100" i="1">
                              <a:latin typeface="Cambria Math" panose="02040503050406030204" pitchFamily="18" charset="0"/>
                            </a:rPr>
                          </m:ctrlPr>
                        </m:dPr>
                        <m:e>
                          <m:r>
                            <a:rPr lang="en-US" sz="2100" i="1">
                              <a:latin typeface="Cambria Math" panose="02040503050406030204" pitchFamily="18" charset="0"/>
                            </a:rPr>
                            <m:t>𝑥</m:t>
                          </m:r>
                          <m:r>
                            <a:rPr lang="en-US" sz="2100" i="1">
                              <a:latin typeface="Cambria Math" panose="02040503050406030204" pitchFamily="18" charset="0"/>
                            </a:rPr>
                            <m:t>,</m:t>
                          </m:r>
                          <m:r>
                            <a:rPr lang="en-US" sz="2100" i="1">
                              <a:latin typeface="Cambria Math" panose="02040503050406030204" pitchFamily="18" charset="0"/>
                            </a:rPr>
                            <m:t>𝑦</m:t>
                          </m:r>
                        </m:e>
                      </m:d>
                      <m:r>
                        <a:rPr lang="en-US" sz="2100" i="1">
                          <a:latin typeface="Cambria Math" panose="02040503050406030204" pitchFamily="18" charset="0"/>
                        </a:rPr>
                        <m:t>, </m:t>
                      </m:r>
                      <m:r>
                        <a:rPr lang="en-US" sz="2100" i="1">
                          <a:latin typeface="Cambria Math" panose="02040503050406030204" pitchFamily="18" charset="0"/>
                        </a:rPr>
                        <m:t>𝑡</m:t>
                      </m:r>
                      <m:r>
                        <a:rPr lang="en-US" sz="2100" i="1">
                          <a:latin typeface="Cambria Math" panose="02040503050406030204" pitchFamily="18" charset="0"/>
                        </a:rPr>
                        <m:t>+</m:t>
                      </m:r>
                      <m:r>
                        <a:rPr lang="en-US" sz="2100" i="1">
                          <a:latin typeface="Cambria Math" panose="02040503050406030204" pitchFamily="18" charset="0"/>
                        </a:rPr>
                        <m:t>1</m:t>
                      </m:r>
                      <m:r>
                        <a:rPr lang="en-US" sz="2100" i="1">
                          <a:latin typeface="Cambria Math" panose="02040503050406030204" pitchFamily="18" charset="0"/>
                        </a:rPr>
                        <m:t>)</m:t>
                      </m:r>
                    </m:oMath>
                  </m:oMathPara>
                </a14:m>
                <a:endParaRPr lang="en-US" sz="2100" dirty="0"/>
              </a:p>
            </p:txBody>
          </p:sp>
        </mc:Choice>
        <mc:Fallback xmlns="">
          <p:sp>
            <p:nvSpPr>
              <p:cNvPr id="2" name="TextBox 1">
                <a:extLst>
                  <a:ext uri="{FF2B5EF4-FFF2-40B4-BE49-F238E27FC236}">
                    <a16:creationId xmlns:a16="http://schemas.microsoft.com/office/drawing/2014/main" id="{25CF7A8D-873F-DF49-9569-A90234680059}"/>
                  </a:ext>
                </a:extLst>
              </p:cNvPr>
              <p:cNvSpPr txBox="1">
                <a:spLocks noRot="1" noChangeAspect="1" noMove="1" noResize="1" noEditPoints="1" noAdjustHandles="1" noChangeArrowheads="1" noChangeShapeType="1" noTextEdit="1"/>
              </p:cNvSpPr>
              <p:nvPr/>
            </p:nvSpPr>
            <p:spPr>
              <a:xfrm>
                <a:off x="1851251" y="4295001"/>
                <a:ext cx="5143502" cy="323165"/>
              </a:xfrm>
              <a:prstGeom prst="rect">
                <a:avLst/>
              </a:prstGeom>
              <a:blipFill>
                <a:blip r:embed="rId4"/>
                <a:stretch>
                  <a:fillRect r="-119" b="-39623"/>
                </a:stretch>
              </a:blipFill>
            </p:spPr>
            <p:txBody>
              <a:bodyPr/>
              <a:lstStyle/>
              <a:p>
                <a:r>
                  <a:rPr lang="en-US">
                    <a:noFill/>
                  </a:rPr>
                  <a:t> </a:t>
                </a:r>
              </a:p>
            </p:txBody>
          </p:sp>
        </mc:Fallback>
      </mc:AlternateContent>
    </p:spTree>
    <p:extLst>
      <p:ext uri="{BB962C8B-B14F-4D97-AF65-F5344CB8AC3E}">
        <p14:creationId xmlns:p14="http://schemas.microsoft.com/office/powerpoint/2010/main" val="20558995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1143000" y="115490"/>
            <a:ext cx="6858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aphicFrame>
        <p:nvGraphicFramePr>
          <p:cNvPr id="3" name="Object 4"/>
          <p:cNvGraphicFramePr>
            <a:graphicFrameLocks noChangeAspect="1"/>
          </p:cNvGraphicFramePr>
          <p:nvPr>
            <p:extLst>
              <p:ext uri="{D42A27DB-BD31-4B8C-83A1-F6EECF244321}">
                <p14:modId xmlns:p14="http://schemas.microsoft.com/office/powerpoint/2010/main" val="2546689563"/>
              </p:ext>
            </p:extLst>
          </p:nvPr>
        </p:nvGraphicFramePr>
        <p:xfrm>
          <a:off x="2191941" y="3851672"/>
          <a:ext cx="4607719" cy="378619"/>
        </p:xfrm>
        <a:graphic>
          <a:graphicData uri="http://schemas.openxmlformats.org/presentationml/2006/ole">
            <mc:AlternateContent xmlns:mc="http://schemas.openxmlformats.org/markup-compatibility/2006">
              <mc:Choice xmlns:v="urn:schemas-microsoft-com:vml" Requires="v">
                <p:oleObj name="Equation" r:id="rId6" imgW="2908080" imgH="241200" progId="Equation.3">
                  <p:embed/>
                </p:oleObj>
              </mc:Choice>
              <mc:Fallback>
                <p:oleObj name="Equation" r:id="rId6" imgW="2908080" imgH="241200" progId="Equation.3">
                  <p:embed/>
                  <p:pic>
                    <p:nvPicPr>
                      <p:cNvPr id="3" name="Object 4"/>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1941" y="3851672"/>
                        <a:ext cx="4607719" cy="378619"/>
                      </a:xfrm>
                      <a:prstGeom prst="rect">
                        <a:avLst/>
                      </a:prstGeom>
                      <a:noFill/>
                      <a:extLst>
                        <a:ext uri="{909E8E84-426E-40DD-AFC4-6F175D3DCCD1}">
                          <a14:hiddenFill xmlns:a14="http://schemas.microsoft.com/office/drawing/2010/main">
                            <a:solidFill>
                              <a:srgbClr val="FFFF00"/>
                            </a:solidFill>
                          </a14:hiddenFill>
                        </a:ext>
                      </a:extLst>
                    </p:spPr>
                  </p:pic>
                </p:oleObj>
              </mc:Fallback>
            </mc:AlternateContent>
          </a:graphicData>
        </a:graphic>
      </p:graphicFrame>
      <p:sp>
        <p:nvSpPr>
          <p:cNvPr id="1033" name="Rectangle 2"/>
          <p:cNvSpPr>
            <a:spLocks noGrp="1" noChangeArrowheads="1"/>
          </p:cNvSpPr>
          <p:nvPr>
            <p:ph type="body" idx="1"/>
          </p:nvPr>
        </p:nvSpPr>
        <p:spPr>
          <a:xfrm>
            <a:off x="1538288" y="2255044"/>
            <a:ext cx="5829300" cy="1020365"/>
          </a:xfrm>
        </p:spPr>
        <p:txBody>
          <a:bodyPr/>
          <a:lstStyle/>
          <a:p>
            <a:pPr eaLnBrk="1" hangingPunct="1"/>
            <a:r>
              <a:rPr lang="en-US"/>
              <a:t>Brightness Constancy Equation:</a:t>
            </a:r>
          </a:p>
        </p:txBody>
      </p:sp>
      <p:graphicFrame>
        <p:nvGraphicFramePr>
          <p:cNvPr id="1027" name="Object 3"/>
          <p:cNvGraphicFramePr>
            <a:graphicFrameLocks noChangeAspect="1"/>
          </p:cNvGraphicFramePr>
          <p:nvPr>
            <p:extLst>
              <p:ext uri="{D42A27DB-BD31-4B8C-83A1-F6EECF244321}">
                <p14:modId xmlns:p14="http://schemas.microsoft.com/office/powerpoint/2010/main" val="3303785729"/>
              </p:ext>
            </p:extLst>
          </p:nvPr>
        </p:nvGraphicFramePr>
        <p:xfrm>
          <a:off x="2747963" y="2744390"/>
          <a:ext cx="3544491" cy="398860"/>
        </p:xfrm>
        <a:graphic>
          <a:graphicData uri="http://schemas.openxmlformats.org/presentationml/2006/ole">
            <mc:AlternateContent xmlns:mc="http://schemas.openxmlformats.org/markup-compatibility/2006">
              <mc:Choice xmlns:v="urn:schemas-microsoft-com:vml" Requires="v">
                <p:oleObj name="Equation" r:id="rId8" imgW="1790640" imgH="203040" progId="Equation.3">
                  <p:embed/>
                </p:oleObj>
              </mc:Choice>
              <mc:Fallback>
                <p:oleObj name="Equation" r:id="rId8" imgW="1790640" imgH="203040" progId="Equation.3">
                  <p:embed/>
                  <p:pic>
                    <p:nvPicPr>
                      <p:cNvPr id="1027" name="Object 3"/>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7963" y="2744390"/>
                        <a:ext cx="3544491" cy="398860"/>
                      </a:xfrm>
                      <a:prstGeom prst="rect">
                        <a:avLst/>
                      </a:prstGeom>
                      <a:noFill/>
                      <a:extLst>
                        <a:ext uri="{909E8E84-426E-40DD-AFC4-6F175D3DCCD1}">
                          <a14:hiddenFill xmlns:a14="http://schemas.microsoft.com/office/drawing/2010/main">
                            <a:solidFill>
                              <a:srgbClr val="FFFF00"/>
                            </a:solidFill>
                          </a14:hiddenFill>
                        </a:ext>
                      </a:extLst>
                    </p:spPr>
                  </p:pic>
                </p:oleObj>
              </mc:Fallback>
            </mc:AlternateContent>
          </a:graphicData>
        </a:graphic>
      </p:graphicFrame>
      <p:sp>
        <p:nvSpPr>
          <p:cNvPr id="409605" name="Rectangle 5"/>
          <p:cNvSpPr>
            <a:spLocks noChangeArrowheads="1"/>
          </p:cNvSpPr>
          <p:nvPr/>
        </p:nvSpPr>
        <p:spPr bwMode="auto">
          <a:xfrm>
            <a:off x="1538287" y="3201590"/>
            <a:ext cx="6462713"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57175" indent="-257175">
              <a:spcBef>
                <a:spcPct val="20000"/>
              </a:spcBef>
            </a:pPr>
            <a:r>
              <a:rPr lang="en-US" sz="1500"/>
              <a:t>Take Taylor expansion of </a:t>
            </a:r>
            <a:r>
              <a:rPr lang="en-US" sz="1500" i="1">
                <a:latin typeface="Times New Roman" pitchFamily="18" charset="0"/>
                <a:cs typeface="Times New Roman" pitchFamily="18" charset="0"/>
              </a:rPr>
              <a:t>I(x+u, y+v, t+1)</a:t>
            </a:r>
            <a:r>
              <a:rPr lang="en-US" sz="1500"/>
              <a:t> at </a:t>
            </a:r>
            <a:r>
              <a:rPr lang="en-US" sz="1500" i="1">
                <a:latin typeface="Times New Roman" pitchFamily="18" charset="0"/>
                <a:cs typeface="Times New Roman" pitchFamily="18" charset="0"/>
              </a:rPr>
              <a:t>(x,y,t)</a:t>
            </a:r>
            <a:r>
              <a:rPr lang="en-US" sz="1500"/>
              <a:t> to linearize the right side:</a:t>
            </a:r>
          </a:p>
        </p:txBody>
      </p:sp>
      <p:graphicFrame>
        <p:nvGraphicFramePr>
          <p:cNvPr id="1028" name="Object 6"/>
          <p:cNvGraphicFramePr>
            <a:graphicFrameLocks noChangeAspect="1"/>
          </p:cNvGraphicFramePr>
          <p:nvPr>
            <p:extLst>
              <p:ext uri="{D42A27DB-BD31-4B8C-83A1-F6EECF244321}">
                <p14:modId xmlns:p14="http://schemas.microsoft.com/office/powerpoint/2010/main" val="991599322"/>
              </p:ext>
            </p:extLst>
          </p:nvPr>
        </p:nvGraphicFramePr>
        <p:xfrm>
          <a:off x="4647010" y="3415903"/>
          <a:ext cx="85725" cy="161925"/>
        </p:xfrm>
        <a:graphic>
          <a:graphicData uri="http://schemas.openxmlformats.org/presentationml/2006/ole">
            <mc:AlternateContent xmlns:mc="http://schemas.openxmlformats.org/markup-compatibility/2006">
              <mc:Choice xmlns:v="urn:schemas-microsoft-com:vml" Requires="v">
                <p:oleObj name="Equation" r:id="rId10" imgW="114120" imgH="215640" progId="Equation.3">
                  <p:embed/>
                </p:oleObj>
              </mc:Choice>
              <mc:Fallback>
                <p:oleObj name="Equation" r:id="rId10" imgW="114120" imgH="215640" progId="Equation.3">
                  <p:embed/>
                  <p:pic>
                    <p:nvPicPr>
                      <p:cNvPr id="1028" name="Object 6"/>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7010" y="3415903"/>
                        <a:ext cx="85725" cy="161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5" name="Rectangle 7"/>
          <p:cNvSpPr>
            <a:spLocks noGrp="1" noChangeArrowheads="1"/>
          </p:cNvSpPr>
          <p:nvPr>
            <p:ph type="title"/>
          </p:nvPr>
        </p:nvSpPr>
        <p:spPr>
          <a:xfrm>
            <a:off x="553944" y="70841"/>
            <a:ext cx="7114780" cy="994172"/>
          </a:xfrm>
        </p:spPr>
        <p:txBody>
          <a:bodyPr>
            <a:normAutofit/>
          </a:bodyPr>
          <a:lstStyle/>
          <a:p>
            <a:pPr eaLnBrk="1" hangingPunct="1"/>
            <a:r>
              <a:rPr lang="en-US" sz="3000" dirty="0"/>
              <a:t>The brightness constancy constraint</a:t>
            </a:r>
          </a:p>
        </p:txBody>
      </p:sp>
      <p:sp>
        <p:nvSpPr>
          <p:cNvPr id="1036" name="Rectangle 8"/>
          <p:cNvSpPr>
            <a:spLocks noChangeArrowheads="1"/>
          </p:cNvSpPr>
          <p:nvPr/>
        </p:nvSpPr>
        <p:spPr bwMode="auto">
          <a:xfrm>
            <a:off x="2453984" y="898711"/>
            <a:ext cx="1657350" cy="1257300"/>
          </a:xfrm>
          <a:prstGeom prst="rect">
            <a:avLst/>
          </a:prstGeom>
          <a:solidFill>
            <a:schemeClr val="bg1"/>
          </a:solidFill>
          <a:ln w="9525">
            <a:solidFill>
              <a:schemeClr val="tx1"/>
            </a:solidFill>
            <a:miter lim="800000"/>
            <a:headEnd/>
            <a:tailEnd/>
          </a:ln>
        </p:spPr>
        <p:txBody>
          <a:bodyPr wrap="none" anchor="ctr"/>
          <a:lstStyle/>
          <a:p>
            <a:endParaRPr lang="en-US" sz="1350"/>
          </a:p>
        </p:txBody>
      </p:sp>
      <p:sp>
        <p:nvSpPr>
          <p:cNvPr id="1037" name="Oval 9"/>
          <p:cNvSpPr>
            <a:spLocks noChangeArrowheads="1"/>
          </p:cNvSpPr>
          <p:nvPr/>
        </p:nvSpPr>
        <p:spPr bwMode="auto">
          <a:xfrm>
            <a:off x="2857500" y="1144190"/>
            <a:ext cx="57150" cy="57150"/>
          </a:xfrm>
          <a:prstGeom prst="ellipse">
            <a:avLst/>
          </a:prstGeom>
          <a:solidFill>
            <a:schemeClr val="bg2"/>
          </a:solidFill>
          <a:ln w="9525">
            <a:solidFill>
              <a:schemeClr val="tx1"/>
            </a:solidFill>
            <a:round/>
            <a:headEnd/>
            <a:tailEnd/>
          </a:ln>
        </p:spPr>
        <p:txBody>
          <a:bodyPr wrap="none" anchor="ctr"/>
          <a:lstStyle/>
          <a:p>
            <a:endParaRPr lang="en-US" sz="1350"/>
          </a:p>
        </p:txBody>
      </p:sp>
      <p:sp>
        <p:nvSpPr>
          <p:cNvPr id="1038" name="Line 10"/>
          <p:cNvSpPr>
            <a:spLocks noChangeShapeType="1"/>
          </p:cNvSpPr>
          <p:nvPr/>
        </p:nvSpPr>
        <p:spPr bwMode="auto">
          <a:xfrm>
            <a:off x="2913460" y="1201340"/>
            <a:ext cx="229790" cy="2000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1039" name="Rectangle 11"/>
          <p:cNvSpPr>
            <a:spLocks noChangeArrowheads="1"/>
          </p:cNvSpPr>
          <p:nvPr/>
        </p:nvSpPr>
        <p:spPr bwMode="auto">
          <a:xfrm>
            <a:off x="4972050" y="858440"/>
            <a:ext cx="1657350" cy="1257300"/>
          </a:xfrm>
          <a:prstGeom prst="rect">
            <a:avLst/>
          </a:prstGeom>
          <a:solidFill>
            <a:schemeClr val="bg1"/>
          </a:solidFill>
          <a:ln w="9525">
            <a:solidFill>
              <a:schemeClr val="tx1"/>
            </a:solidFill>
            <a:miter lim="800000"/>
            <a:headEnd/>
            <a:tailEnd/>
          </a:ln>
        </p:spPr>
        <p:txBody>
          <a:bodyPr wrap="none" anchor="ctr"/>
          <a:lstStyle/>
          <a:p>
            <a:endParaRPr lang="en-US" sz="1350"/>
          </a:p>
        </p:txBody>
      </p:sp>
      <p:sp>
        <p:nvSpPr>
          <p:cNvPr id="1040" name="Oval 12"/>
          <p:cNvSpPr>
            <a:spLocks noChangeArrowheads="1"/>
          </p:cNvSpPr>
          <p:nvPr/>
        </p:nvSpPr>
        <p:spPr bwMode="auto">
          <a:xfrm>
            <a:off x="5657850" y="1372790"/>
            <a:ext cx="57150" cy="57150"/>
          </a:xfrm>
          <a:prstGeom prst="ellipse">
            <a:avLst/>
          </a:prstGeom>
          <a:solidFill>
            <a:schemeClr val="bg2"/>
          </a:solidFill>
          <a:ln w="9525">
            <a:solidFill>
              <a:schemeClr val="tx1"/>
            </a:solidFill>
            <a:round/>
            <a:headEnd/>
            <a:tailEnd/>
          </a:ln>
        </p:spPr>
        <p:txBody>
          <a:bodyPr wrap="none" anchor="ctr"/>
          <a:lstStyle/>
          <a:p>
            <a:endParaRPr lang="en-US" sz="1350"/>
          </a:p>
        </p:txBody>
      </p:sp>
      <p:pic>
        <p:nvPicPr>
          <p:cNvPr id="1041" name="Picture 13" descr="Edittex"/>
          <p:cNvPicPr>
            <a:picLocks noChangeAspect="1" noChangeArrowheads="1"/>
          </p:cNvPicPr>
          <p:nvPr>
            <p:custDataLst>
              <p:tags r:id="rId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411391" y="1457325"/>
            <a:ext cx="932259" cy="144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2" name="Picture 14" descr="Edittex"/>
          <p:cNvPicPr>
            <a:picLocks noChangeAspect="1" noChangeArrowheads="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2750344" y="995363"/>
            <a:ext cx="347663" cy="144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3" name="Picture 15" descr="Edittex"/>
          <p:cNvPicPr>
            <a:picLocks noChangeAspect="1" noChangeArrowheads="1"/>
          </p:cNvPicPr>
          <p:nvPr>
            <p:custDataLst>
              <p:tags r:id="rId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37298" y="1144190"/>
            <a:ext cx="1549003" cy="14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 name="Text Box 16"/>
          <p:cNvSpPr txBox="1">
            <a:spLocks noChangeArrowheads="1"/>
          </p:cNvSpPr>
          <p:nvPr/>
        </p:nvSpPr>
        <p:spPr bwMode="auto">
          <a:xfrm>
            <a:off x="3143251" y="1774031"/>
            <a:ext cx="8002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i="1">
                <a:latin typeface="Times New Roman" pitchFamily="18" charset="0"/>
              </a:rPr>
              <a:t>I</a:t>
            </a:r>
            <a:r>
              <a:rPr lang="en-US">
                <a:latin typeface="Times New Roman" pitchFamily="18" charset="0"/>
              </a:rPr>
              <a:t>(</a:t>
            </a:r>
            <a:r>
              <a:rPr lang="en-US" i="1">
                <a:latin typeface="Times New Roman" pitchFamily="18" charset="0"/>
              </a:rPr>
              <a:t>x</a:t>
            </a:r>
            <a:r>
              <a:rPr lang="en-US">
                <a:latin typeface="Times New Roman" pitchFamily="18" charset="0"/>
              </a:rPr>
              <a:t>,</a:t>
            </a:r>
            <a:r>
              <a:rPr lang="en-US" i="1">
                <a:latin typeface="Times New Roman" pitchFamily="18" charset="0"/>
              </a:rPr>
              <a:t>y</a:t>
            </a:r>
            <a:r>
              <a:rPr lang="en-US">
                <a:latin typeface="Times New Roman" pitchFamily="18" charset="0"/>
              </a:rPr>
              <a:t>,</a:t>
            </a:r>
            <a:r>
              <a:rPr lang="en-US" i="1">
                <a:latin typeface="Times New Roman" pitchFamily="18" charset="0"/>
              </a:rPr>
              <a:t>t</a:t>
            </a:r>
            <a:r>
              <a:rPr lang="en-US">
                <a:latin typeface="Times New Roman" pitchFamily="18" charset="0"/>
              </a:rPr>
              <a:t>)</a:t>
            </a:r>
          </a:p>
        </p:txBody>
      </p:sp>
      <p:sp>
        <p:nvSpPr>
          <p:cNvPr id="1045" name="Text Box 17"/>
          <p:cNvSpPr txBox="1">
            <a:spLocks noChangeArrowheads="1"/>
          </p:cNvSpPr>
          <p:nvPr/>
        </p:nvSpPr>
        <p:spPr bwMode="auto">
          <a:xfrm>
            <a:off x="5657851" y="1774031"/>
            <a:ext cx="10711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i="1">
                <a:latin typeface="Times New Roman" pitchFamily="18" charset="0"/>
              </a:rPr>
              <a:t>I</a:t>
            </a:r>
            <a:r>
              <a:rPr lang="en-US">
                <a:latin typeface="Times New Roman" pitchFamily="18" charset="0"/>
              </a:rPr>
              <a:t>(</a:t>
            </a:r>
            <a:r>
              <a:rPr lang="en-US" i="1">
                <a:latin typeface="Times New Roman" pitchFamily="18" charset="0"/>
              </a:rPr>
              <a:t>x</a:t>
            </a:r>
            <a:r>
              <a:rPr lang="en-US">
                <a:latin typeface="Times New Roman" pitchFamily="18" charset="0"/>
              </a:rPr>
              <a:t>,</a:t>
            </a:r>
            <a:r>
              <a:rPr lang="en-US" i="1">
                <a:latin typeface="Times New Roman" pitchFamily="18" charset="0"/>
              </a:rPr>
              <a:t>y</a:t>
            </a:r>
            <a:r>
              <a:rPr lang="en-US">
                <a:latin typeface="Times New Roman" pitchFamily="18" charset="0"/>
              </a:rPr>
              <a:t>,</a:t>
            </a:r>
            <a:r>
              <a:rPr lang="en-US" i="1">
                <a:latin typeface="Times New Roman" pitchFamily="18" charset="0"/>
              </a:rPr>
              <a:t>t+1</a:t>
            </a:r>
            <a:r>
              <a:rPr lang="en-US">
                <a:latin typeface="Times New Roman" pitchFamily="18" charset="0"/>
              </a:rPr>
              <a:t>)</a:t>
            </a:r>
          </a:p>
        </p:txBody>
      </p:sp>
      <p:grpSp>
        <p:nvGrpSpPr>
          <p:cNvPr id="2" name="Group 18"/>
          <p:cNvGrpSpPr>
            <a:grpSpLocks/>
          </p:cNvGrpSpPr>
          <p:nvPr/>
        </p:nvGrpSpPr>
        <p:grpSpPr bwMode="auto">
          <a:xfrm>
            <a:off x="1601777" y="4714875"/>
            <a:ext cx="2937272" cy="428625"/>
            <a:chOff x="1063" y="3460"/>
            <a:chExt cx="2901" cy="398"/>
          </a:xfrm>
        </p:grpSpPr>
        <p:graphicFrame>
          <p:nvGraphicFramePr>
            <p:cNvPr id="1031" name="Object 19"/>
            <p:cNvGraphicFramePr>
              <a:graphicFrameLocks noChangeAspect="1"/>
            </p:cNvGraphicFramePr>
            <p:nvPr/>
          </p:nvGraphicFramePr>
          <p:xfrm>
            <a:off x="1918" y="3460"/>
            <a:ext cx="2046" cy="398"/>
          </p:xfrm>
          <a:graphic>
            <a:graphicData uri="http://schemas.openxmlformats.org/presentationml/2006/ole">
              <mc:AlternateContent xmlns:mc="http://schemas.openxmlformats.org/markup-compatibility/2006">
                <mc:Choice xmlns:v="urn:schemas-microsoft-com:vml" Requires="v">
                  <p:oleObj name="Equation" r:id="rId15" imgW="1231560" imgH="241200" progId="Equation.3">
                    <p:embed/>
                  </p:oleObj>
                </mc:Choice>
                <mc:Fallback>
                  <p:oleObj name="Equation" r:id="rId15" imgW="1231560" imgH="241200" progId="Equation.3">
                    <p:embed/>
                    <p:pic>
                      <p:nvPicPr>
                        <p:cNvPr id="1031" name="Object 19"/>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18" y="3460"/>
                          <a:ext cx="2046" cy="398"/>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38100">
                              <a:solidFill>
                                <a:schemeClr val="accent2"/>
                              </a:solidFill>
                              <a:miter lim="800000"/>
                              <a:headEnd/>
                              <a:tailEnd/>
                            </a14:hiddenLine>
                          </a:ext>
                        </a:extLst>
                      </p:spPr>
                    </p:pic>
                  </p:oleObj>
                </mc:Fallback>
              </mc:AlternateContent>
            </a:graphicData>
          </a:graphic>
        </p:graphicFrame>
        <p:sp>
          <p:nvSpPr>
            <p:cNvPr id="1051" name="Rectangle 20"/>
            <p:cNvSpPr>
              <a:spLocks noChangeArrowheads="1"/>
            </p:cNvSpPr>
            <p:nvPr/>
          </p:nvSpPr>
          <p:spPr bwMode="auto">
            <a:xfrm>
              <a:off x="1063" y="3521"/>
              <a:ext cx="509"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90000"/>
                </a:lnSpc>
              </a:pPr>
              <a:r>
                <a:rPr lang="en-US" dirty="0"/>
                <a:t>So:</a:t>
              </a:r>
              <a:endParaRPr lang="en-US" dirty="0">
                <a:solidFill>
                  <a:schemeClr val="accent2"/>
                </a:solidFill>
              </a:endParaRPr>
            </a:p>
          </p:txBody>
        </p:sp>
      </p:grpSp>
      <p:sp>
        <p:nvSpPr>
          <p:cNvPr id="409621" name="Rectangle 21"/>
          <p:cNvSpPr>
            <a:spLocks noChangeArrowheads="1"/>
          </p:cNvSpPr>
          <p:nvPr/>
        </p:nvSpPr>
        <p:spPr bwMode="auto">
          <a:xfrm>
            <a:off x="5200650" y="3830240"/>
            <a:ext cx="285750" cy="400050"/>
          </a:xfrm>
          <a:prstGeom prst="rect">
            <a:avLst/>
          </a:prstGeom>
          <a:noFill/>
          <a:ln w="25400">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350"/>
          </a:p>
        </p:txBody>
      </p:sp>
      <p:sp>
        <p:nvSpPr>
          <p:cNvPr id="409622" name="Text Box 22"/>
          <p:cNvSpPr txBox="1">
            <a:spLocks noChangeArrowheads="1"/>
          </p:cNvSpPr>
          <p:nvPr/>
        </p:nvSpPr>
        <p:spPr bwMode="auto">
          <a:xfrm>
            <a:off x="4343400" y="3544491"/>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a:t>Image derivative along x</a:t>
            </a:r>
          </a:p>
        </p:txBody>
      </p:sp>
      <p:sp>
        <p:nvSpPr>
          <p:cNvPr id="26" name="Rectangle 21"/>
          <p:cNvSpPr>
            <a:spLocks noChangeArrowheads="1"/>
          </p:cNvSpPr>
          <p:nvPr/>
        </p:nvSpPr>
        <p:spPr bwMode="auto">
          <a:xfrm>
            <a:off x="6581775" y="3830240"/>
            <a:ext cx="285750" cy="400050"/>
          </a:xfrm>
          <a:prstGeom prst="rect">
            <a:avLst/>
          </a:prstGeom>
          <a:noFill/>
          <a:ln w="25400">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350"/>
          </a:p>
        </p:txBody>
      </p:sp>
      <p:graphicFrame>
        <p:nvGraphicFramePr>
          <p:cNvPr id="4" name="Object 6"/>
          <p:cNvGraphicFramePr>
            <a:graphicFrameLocks noChangeAspect="1"/>
          </p:cNvGraphicFramePr>
          <p:nvPr>
            <p:extLst>
              <p:ext uri="{D42A27DB-BD31-4B8C-83A1-F6EECF244321}">
                <p14:modId xmlns:p14="http://schemas.microsoft.com/office/powerpoint/2010/main" val="2442757059"/>
              </p:ext>
            </p:extLst>
          </p:nvPr>
        </p:nvGraphicFramePr>
        <p:xfrm>
          <a:off x="2221707" y="4287440"/>
          <a:ext cx="4545806" cy="378619"/>
        </p:xfrm>
        <a:graphic>
          <a:graphicData uri="http://schemas.openxmlformats.org/presentationml/2006/ole">
            <mc:AlternateContent xmlns:mc="http://schemas.openxmlformats.org/markup-compatibility/2006">
              <mc:Choice xmlns:v="urn:schemas-microsoft-com:vml" Requires="v">
                <p:oleObj name="Equation" r:id="rId17" imgW="2869920" imgH="241200" progId="Equation.3">
                  <p:embed/>
                </p:oleObj>
              </mc:Choice>
              <mc:Fallback>
                <p:oleObj name="Equation" r:id="rId17" imgW="2869920" imgH="241200" progId="Equation.3">
                  <p:embed/>
                  <p:pic>
                    <p:nvPicPr>
                      <p:cNvPr id="4" name="Object 6"/>
                      <p:cNvPicPr preferRelativeResize="0">
                        <a:picLocks noChangeAspect="1" noChangeArrowheads="1"/>
                      </p:cNvPicPr>
                      <p:nvPr/>
                    </p:nvPicPr>
                    <p:blipFill>
                      <a:blip r:embed="rId18"/>
                      <a:srcRect/>
                      <a:stretch>
                        <a:fillRect/>
                      </a:stretch>
                    </p:blipFill>
                    <p:spPr bwMode="auto">
                      <a:xfrm>
                        <a:off x="2221707" y="4287440"/>
                        <a:ext cx="4545806" cy="378619"/>
                      </a:xfrm>
                      <a:prstGeom prst="rect">
                        <a:avLst/>
                      </a:prstGeom>
                      <a:noFill/>
                      <a:extLst>
                        <a:ext uri="{909E8E84-426E-40DD-AFC4-6F175D3DCCD1}">
                          <a14:hiddenFill xmlns:a14="http://schemas.microsoft.com/office/drawing/2010/main">
                            <a:solidFill>
                              <a:srgbClr val="FFFF00"/>
                            </a:solidFill>
                          </a14:hiddenFill>
                        </a:ext>
                      </a:extLst>
                    </p:spPr>
                  </p:pic>
                </p:oleObj>
              </mc:Fallback>
            </mc:AlternateContent>
          </a:graphicData>
        </a:graphic>
      </p:graphicFrame>
      <p:sp>
        <p:nvSpPr>
          <p:cNvPr id="27" name="Text Box 22"/>
          <p:cNvSpPr txBox="1">
            <a:spLocks noChangeArrowheads="1"/>
          </p:cNvSpPr>
          <p:nvPr/>
        </p:nvSpPr>
        <p:spPr bwMode="auto">
          <a:xfrm>
            <a:off x="6286500" y="3544491"/>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a:t>Difference over frames</a:t>
            </a:r>
          </a:p>
        </p:txBody>
      </p:sp>
    </p:spTree>
    <p:extLst>
      <p:ext uri="{BB962C8B-B14F-4D97-AF65-F5344CB8AC3E}">
        <p14:creationId xmlns:p14="http://schemas.microsoft.com/office/powerpoint/2010/main" val="1873537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0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962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5" grpId="0"/>
      <p:bldP spid="409621" grpId="0" animBg="1"/>
      <p:bldP spid="409622" grpId="0"/>
      <p:bldP spid="26" grpId="0" animBg="1"/>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a:off x="1143000" y="0"/>
            <a:ext cx="6858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4101" name="Rectangle 3"/>
          <p:cNvSpPr>
            <a:spLocks noGrp="1" noChangeArrowheads="1"/>
          </p:cNvSpPr>
          <p:nvPr>
            <p:ph type="body" idx="1"/>
          </p:nvPr>
        </p:nvSpPr>
        <p:spPr>
          <a:xfrm>
            <a:off x="1143000" y="2278858"/>
            <a:ext cx="6115050" cy="514350"/>
          </a:xfrm>
        </p:spPr>
        <p:txBody>
          <a:bodyPr/>
          <a:lstStyle/>
          <a:p>
            <a:pPr eaLnBrk="1" hangingPunct="1"/>
            <a:r>
              <a:rPr lang="en-US" sz="1800" dirty="0"/>
              <a:t>How many equations and unknowns per pixel?</a:t>
            </a:r>
          </a:p>
        </p:txBody>
      </p:sp>
      <p:sp>
        <p:nvSpPr>
          <p:cNvPr id="411657" name="Rectangle 9"/>
          <p:cNvSpPr>
            <a:spLocks noChangeArrowheads="1"/>
          </p:cNvSpPr>
          <p:nvPr/>
        </p:nvSpPr>
        <p:spPr bwMode="auto">
          <a:xfrm>
            <a:off x="1102416" y="2953048"/>
            <a:ext cx="60579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pPr>
            <a:r>
              <a:rPr lang="en-US" dirty="0"/>
              <a:t>The component of the motion perpendicular to the gradient (i.e., parallel to the edge) cannot be measured</a:t>
            </a:r>
          </a:p>
        </p:txBody>
      </p:sp>
      <p:sp>
        <p:nvSpPr>
          <p:cNvPr id="411659" name="Line 11"/>
          <p:cNvSpPr>
            <a:spLocks noChangeShapeType="1"/>
          </p:cNvSpPr>
          <p:nvPr/>
        </p:nvSpPr>
        <p:spPr bwMode="auto">
          <a:xfrm>
            <a:off x="5314950" y="3840956"/>
            <a:ext cx="1028700" cy="1028700"/>
          </a:xfrm>
          <a:prstGeom prst="line">
            <a:avLst/>
          </a:prstGeom>
          <a:noFill/>
          <a:ln w="2540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1660" name="Line 12"/>
          <p:cNvSpPr>
            <a:spLocks noChangeShapeType="1"/>
          </p:cNvSpPr>
          <p:nvPr/>
        </p:nvSpPr>
        <p:spPr bwMode="auto">
          <a:xfrm flipV="1">
            <a:off x="5886450" y="3783806"/>
            <a:ext cx="514350" cy="514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411661" name="Line 13"/>
          <p:cNvSpPr>
            <a:spLocks noChangeShapeType="1"/>
          </p:cNvSpPr>
          <p:nvPr/>
        </p:nvSpPr>
        <p:spPr bwMode="auto">
          <a:xfrm>
            <a:off x="5886450" y="4298157"/>
            <a:ext cx="971550" cy="10239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411662" name="Text Box 14"/>
          <p:cNvSpPr txBox="1">
            <a:spLocks noChangeArrowheads="1"/>
          </p:cNvSpPr>
          <p:nvPr/>
        </p:nvSpPr>
        <p:spPr bwMode="auto">
          <a:xfrm>
            <a:off x="6400801" y="4754166"/>
            <a:ext cx="56938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350"/>
              <a:t>edge</a:t>
            </a:r>
          </a:p>
        </p:txBody>
      </p:sp>
      <p:sp>
        <p:nvSpPr>
          <p:cNvPr id="411663" name="Text Box 15"/>
          <p:cNvSpPr txBox="1">
            <a:spLocks noChangeArrowheads="1"/>
          </p:cNvSpPr>
          <p:nvPr/>
        </p:nvSpPr>
        <p:spPr bwMode="auto">
          <a:xfrm>
            <a:off x="6629401" y="3782616"/>
            <a:ext cx="53091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350"/>
              <a:t>(</a:t>
            </a:r>
            <a:r>
              <a:rPr lang="en-US" sz="1350" i="1"/>
              <a:t>u</a:t>
            </a:r>
            <a:r>
              <a:rPr lang="en-US" sz="1350"/>
              <a:t>,</a:t>
            </a:r>
            <a:r>
              <a:rPr lang="en-US" sz="1350" i="1"/>
              <a:t>v</a:t>
            </a:r>
            <a:r>
              <a:rPr lang="en-US" sz="1350"/>
              <a:t>)</a:t>
            </a:r>
          </a:p>
        </p:txBody>
      </p:sp>
      <p:sp>
        <p:nvSpPr>
          <p:cNvPr id="411664" name="Line 16"/>
          <p:cNvSpPr>
            <a:spLocks noChangeShapeType="1"/>
          </p:cNvSpPr>
          <p:nvPr/>
        </p:nvSpPr>
        <p:spPr bwMode="auto">
          <a:xfrm>
            <a:off x="5943600" y="4286250"/>
            <a:ext cx="342900" cy="342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411665" name="Text Box 17"/>
          <p:cNvSpPr txBox="1">
            <a:spLocks noChangeArrowheads="1"/>
          </p:cNvSpPr>
          <p:nvPr/>
        </p:nvSpPr>
        <p:spPr bwMode="auto">
          <a:xfrm>
            <a:off x="5543551" y="4514850"/>
            <a:ext cx="607859" cy="3000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350" dirty="0"/>
              <a:t>(</a:t>
            </a:r>
            <a:r>
              <a:rPr lang="en-US" sz="1350" i="1" dirty="0" err="1"/>
              <a:t>u</a:t>
            </a:r>
            <a:r>
              <a:rPr lang="en-US" sz="1350" dirty="0" err="1"/>
              <a:t>’,</a:t>
            </a:r>
            <a:r>
              <a:rPr lang="en-US" sz="1350" i="1" dirty="0" err="1"/>
              <a:t>v</a:t>
            </a:r>
            <a:r>
              <a:rPr lang="en-US" sz="1350" dirty="0"/>
              <a:t>’)</a:t>
            </a:r>
          </a:p>
        </p:txBody>
      </p:sp>
      <p:sp>
        <p:nvSpPr>
          <p:cNvPr id="411666" name="Line 18"/>
          <p:cNvSpPr>
            <a:spLocks noChangeShapeType="1"/>
          </p:cNvSpPr>
          <p:nvPr/>
        </p:nvSpPr>
        <p:spPr bwMode="auto">
          <a:xfrm flipV="1">
            <a:off x="5886450" y="4069556"/>
            <a:ext cx="8001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411667" name="Text Box 19"/>
          <p:cNvSpPr txBox="1">
            <a:spLocks noChangeArrowheads="1"/>
          </p:cNvSpPr>
          <p:nvPr/>
        </p:nvSpPr>
        <p:spPr bwMode="auto">
          <a:xfrm>
            <a:off x="5886450" y="3496866"/>
            <a:ext cx="80983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350"/>
              <a:t>gradient</a:t>
            </a:r>
          </a:p>
        </p:txBody>
      </p:sp>
      <p:sp>
        <p:nvSpPr>
          <p:cNvPr id="411668" name="Text Box 20"/>
          <p:cNvSpPr txBox="1">
            <a:spLocks noChangeArrowheads="1"/>
          </p:cNvSpPr>
          <p:nvPr/>
        </p:nvSpPr>
        <p:spPr bwMode="auto">
          <a:xfrm>
            <a:off x="6780060" y="4401193"/>
            <a:ext cx="99257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350" dirty="0"/>
              <a:t>(</a:t>
            </a:r>
            <a:r>
              <a:rPr lang="en-US" sz="1350" i="1" dirty="0" err="1"/>
              <a:t>u</a:t>
            </a:r>
            <a:r>
              <a:rPr lang="en-US" sz="1350" dirty="0" err="1"/>
              <a:t>+</a:t>
            </a:r>
            <a:r>
              <a:rPr lang="en-US" sz="1350" i="1" dirty="0" err="1"/>
              <a:t>u</a:t>
            </a:r>
            <a:r>
              <a:rPr lang="en-US" sz="1350" dirty="0"/>
              <a:t>’,</a:t>
            </a:r>
            <a:r>
              <a:rPr lang="en-US" sz="1350" i="1" dirty="0" err="1"/>
              <a:t>v</a:t>
            </a:r>
            <a:r>
              <a:rPr lang="en-US" sz="1350" dirty="0" err="1"/>
              <a:t>+</a:t>
            </a:r>
            <a:r>
              <a:rPr lang="en-US" sz="1350" i="1" dirty="0" err="1"/>
              <a:t>v</a:t>
            </a:r>
            <a:r>
              <a:rPr lang="en-US" sz="1350" dirty="0"/>
              <a:t>’)</a:t>
            </a:r>
          </a:p>
        </p:txBody>
      </p:sp>
      <p:sp>
        <p:nvSpPr>
          <p:cNvPr id="411669" name="Rectangle 21"/>
          <p:cNvSpPr>
            <a:spLocks noChangeArrowheads="1"/>
          </p:cNvSpPr>
          <p:nvPr/>
        </p:nvSpPr>
        <p:spPr bwMode="auto">
          <a:xfrm>
            <a:off x="1387088" y="3909095"/>
            <a:ext cx="33858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1" eaLnBrk="0" hangingPunct="0">
              <a:spcBef>
                <a:spcPct val="20000"/>
              </a:spcBef>
            </a:pPr>
            <a:r>
              <a:rPr lang="en-US" sz="1500" dirty="0"/>
              <a:t>If (</a:t>
            </a:r>
            <a:r>
              <a:rPr lang="en-US" sz="1500" i="1" dirty="0"/>
              <a:t>u</a:t>
            </a:r>
            <a:r>
              <a:rPr lang="en-US" sz="1500" dirty="0"/>
              <a:t>, </a:t>
            </a:r>
            <a:r>
              <a:rPr lang="en-US" sz="1500" i="1" dirty="0"/>
              <a:t>v</a:t>
            </a:r>
            <a:r>
              <a:rPr lang="en-US" sz="1500" dirty="0"/>
              <a:t>) satisfies the equation, </a:t>
            </a:r>
            <a:br>
              <a:rPr lang="en-US" sz="1500" dirty="0"/>
            </a:br>
            <a:r>
              <a:rPr lang="en-US" sz="1500" dirty="0"/>
              <a:t>so does (</a:t>
            </a:r>
            <a:r>
              <a:rPr lang="en-US" sz="1500" i="1" dirty="0" err="1"/>
              <a:t>u+u</a:t>
            </a:r>
            <a:r>
              <a:rPr lang="en-US" sz="1500" i="1" dirty="0"/>
              <a:t>’</a:t>
            </a:r>
            <a:r>
              <a:rPr lang="en-US" sz="1500" dirty="0"/>
              <a:t>, </a:t>
            </a:r>
            <a:r>
              <a:rPr lang="en-US" sz="1500" i="1" dirty="0" err="1"/>
              <a:t>v+v</a:t>
            </a:r>
            <a:r>
              <a:rPr lang="en-US" sz="1500" i="1" dirty="0"/>
              <a:t>’ </a:t>
            </a:r>
            <a:r>
              <a:rPr lang="en-US" sz="1500" dirty="0"/>
              <a:t>) if</a:t>
            </a:r>
            <a:r>
              <a:rPr lang="en-US" sz="1500" b="1" dirty="0"/>
              <a:t> </a:t>
            </a:r>
          </a:p>
        </p:txBody>
      </p:sp>
      <p:sp>
        <p:nvSpPr>
          <p:cNvPr id="411670" name="Rectangle 22"/>
          <p:cNvSpPr>
            <a:spLocks noChangeArrowheads="1"/>
          </p:cNvSpPr>
          <p:nvPr/>
        </p:nvSpPr>
        <p:spPr bwMode="auto">
          <a:xfrm>
            <a:off x="1651168" y="2678542"/>
            <a:ext cx="58416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1">
              <a:spcBef>
                <a:spcPct val="20000"/>
              </a:spcBef>
              <a:buFontTx/>
              <a:buChar char="•"/>
            </a:pPr>
            <a:r>
              <a:rPr lang="en-US" sz="1350" dirty="0"/>
              <a:t>One equation (this is a scalar equation!), two unknowns (</a:t>
            </a:r>
            <a:r>
              <a:rPr lang="en-US" sz="1350" dirty="0" err="1"/>
              <a:t>u,v</a:t>
            </a:r>
            <a:r>
              <a:rPr lang="en-US" sz="1350" dirty="0"/>
              <a:t>)</a:t>
            </a:r>
          </a:p>
        </p:txBody>
      </p:sp>
      <p:graphicFrame>
        <p:nvGraphicFramePr>
          <p:cNvPr id="411673" name="Object 25"/>
          <p:cNvGraphicFramePr>
            <a:graphicFrameLocks noChangeAspect="1"/>
          </p:cNvGraphicFramePr>
          <p:nvPr>
            <p:extLst>
              <p:ext uri="{D42A27DB-BD31-4B8C-83A1-F6EECF244321}">
                <p14:modId xmlns:p14="http://schemas.microsoft.com/office/powerpoint/2010/main" val="3209782789"/>
              </p:ext>
            </p:extLst>
          </p:nvPr>
        </p:nvGraphicFramePr>
        <p:xfrm>
          <a:off x="2286000" y="4551234"/>
          <a:ext cx="1434704" cy="370285"/>
        </p:xfrm>
        <a:graphic>
          <a:graphicData uri="http://schemas.openxmlformats.org/presentationml/2006/ole">
            <mc:AlternateContent xmlns:mc="http://schemas.openxmlformats.org/markup-compatibility/2006">
              <mc:Choice xmlns:v="urn:schemas-microsoft-com:vml" Requires="v">
                <p:oleObj name="Equation" r:id="rId3" imgW="927000" imgH="241200" progId="Equation.3">
                  <p:embed/>
                </p:oleObj>
              </mc:Choice>
              <mc:Fallback>
                <p:oleObj name="Equation" r:id="rId3" imgW="927000" imgH="241200" progId="Equation.3">
                  <p:embed/>
                  <p:pic>
                    <p:nvPicPr>
                      <p:cNvPr id="411673" name="Object 25"/>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4551234"/>
                        <a:ext cx="1434704" cy="370285"/>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38100">
                            <a:solidFill>
                              <a:schemeClr val="accent2"/>
                            </a:solidFill>
                            <a:miter lim="800000"/>
                            <a:headEnd/>
                            <a:tailEnd/>
                          </a14:hiddenLine>
                        </a:ext>
                      </a:extLst>
                    </p:spPr>
                  </p:pic>
                </p:oleObj>
              </mc:Fallback>
            </mc:AlternateContent>
          </a:graphicData>
        </a:graphic>
      </p:graphicFrame>
      <p:sp>
        <p:nvSpPr>
          <p:cNvPr id="2068" name="Rectangle 18"/>
          <p:cNvSpPr>
            <a:spLocks noChangeArrowheads="1"/>
          </p:cNvSpPr>
          <p:nvPr/>
        </p:nvSpPr>
        <p:spPr bwMode="auto">
          <a:xfrm>
            <a:off x="1143000" y="1679251"/>
            <a:ext cx="7009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57175" indent="-257175" defTabSz="342900">
              <a:spcBef>
                <a:spcPts val="750"/>
              </a:spcBef>
              <a:buClr>
                <a:schemeClr val="accent1"/>
              </a:buClr>
              <a:buSzPct val="80000"/>
              <a:buFont typeface="Wingdings 3" charset="2"/>
              <a:buChar char=""/>
            </a:pPr>
            <a:r>
              <a:rPr lang="en-US" dirty="0">
                <a:solidFill>
                  <a:schemeClr val="tx1">
                    <a:lumMod val="75000"/>
                    <a:lumOff val="25000"/>
                  </a:schemeClr>
                </a:solidFill>
              </a:rPr>
              <a:t>Can we use this equation to recover image motion (</a:t>
            </a:r>
            <a:r>
              <a:rPr lang="en-US" dirty="0" err="1">
                <a:solidFill>
                  <a:schemeClr val="tx1">
                    <a:lumMod val="75000"/>
                    <a:lumOff val="25000"/>
                  </a:schemeClr>
                </a:solidFill>
              </a:rPr>
              <a:t>u,v</a:t>
            </a:r>
            <a:r>
              <a:rPr lang="en-US" dirty="0">
                <a:solidFill>
                  <a:schemeClr val="tx1">
                    <a:lumMod val="75000"/>
                    <a:lumOff val="25000"/>
                  </a:schemeClr>
                </a:solidFill>
              </a:rPr>
              <a:t>) at each pixel?</a:t>
            </a:r>
          </a:p>
        </p:txBody>
      </p:sp>
      <p:sp>
        <p:nvSpPr>
          <p:cNvPr id="22" name="Rectangle 7"/>
          <p:cNvSpPr txBox="1">
            <a:spLocks noChangeArrowheads="1"/>
          </p:cNvSpPr>
          <p:nvPr/>
        </p:nvSpPr>
        <p:spPr>
          <a:xfrm>
            <a:off x="626586" y="442225"/>
            <a:ext cx="700956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solidFill>
                  <a:schemeClr val="bg1"/>
                </a:solidFill>
              </a:rPr>
              <a:t>The brightness constancy constraint</a:t>
            </a:r>
          </a:p>
        </p:txBody>
      </p:sp>
      <mc:AlternateContent xmlns:mc="http://schemas.openxmlformats.org/markup-compatibility/2006" xmlns:a14="http://schemas.microsoft.com/office/drawing/2010/main">
        <mc:Choice Requires="a14">
          <p:sp>
            <p:nvSpPr>
              <p:cNvPr id="23" name="Object 19">
                <a:extLst>
                  <a:ext uri="{FF2B5EF4-FFF2-40B4-BE49-F238E27FC236}">
                    <a16:creationId xmlns:a16="http://schemas.microsoft.com/office/drawing/2014/main" id="{B8EA15A0-733B-4F33-BB5D-3B503290298C}"/>
                  </a:ext>
                </a:extLst>
              </p:cNvPr>
              <p:cNvSpPr txBox="1"/>
              <p:nvPr/>
            </p:nvSpPr>
            <p:spPr bwMode="auto">
              <a:xfrm>
                <a:off x="6553200" y="1965801"/>
                <a:ext cx="2346325" cy="49728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𝑥</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𝑢</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𝑦</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𝑣</m:t>
                      </m:r>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𝑡</m:t>
                          </m:r>
                        </m:sub>
                      </m:sSub>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0</m:t>
                      </m:r>
                    </m:oMath>
                  </m:oMathPara>
                </a14:m>
                <a:endParaRPr lang="en-US" dirty="0"/>
              </a:p>
            </p:txBody>
          </p:sp>
        </mc:Choice>
        <mc:Fallback xmlns="">
          <p:sp>
            <p:nvSpPr>
              <p:cNvPr id="23" name="Object 19">
                <a:extLst>
                  <a:ext uri="{FF2B5EF4-FFF2-40B4-BE49-F238E27FC236}">
                    <a16:creationId xmlns:a16="http://schemas.microsoft.com/office/drawing/2014/main" id="{B8EA15A0-733B-4F33-BB5D-3B503290298C}"/>
                  </a:ext>
                </a:extLst>
              </p:cNvPr>
              <p:cNvSpPr txBox="1">
                <a:spLocks noRot="1" noChangeAspect="1" noMove="1" noResize="1" noEditPoints="1" noAdjustHandles="1" noChangeArrowheads="1" noChangeShapeType="1" noTextEdit="1"/>
              </p:cNvSpPr>
              <p:nvPr/>
            </p:nvSpPr>
            <p:spPr bwMode="auto">
              <a:xfrm>
                <a:off x="6553200" y="1965801"/>
                <a:ext cx="2346325" cy="497282"/>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867190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16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165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16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167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16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16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16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166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16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166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166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166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166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1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build="p"/>
      <p:bldP spid="411657" grpId="0"/>
      <p:bldP spid="411659" grpId="0" animBg="1"/>
      <p:bldP spid="411660" grpId="0" animBg="1"/>
      <p:bldP spid="411661" grpId="0" animBg="1"/>
      <p:bldP spid="411662" grpId="0"/>
      <p:bldP spid="411663" grpId="0"/>
      <p:bldP spid="411664" grpId="0" animBg="1"/>
      <p:bldP spid="411665" grpId="0" animBg="1"/>
      <p:bldP spid="411666" grpId="0" animBg="1"/>
      <p:bldP spid="411667" grpId="0"/>
      <p:bldP spid="411668" grpId="0"/>
      <p:bldP spid="411669" grpId="0"/>
      <p:bldP spid="41167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143000" y="0"/>
            <a:ext cx="6858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10243" name="Rectangle 2"/>
          <p:cNvSpPr>
            <a:spLocks noGrp="1" noChangeArrowheads="1"/>
          </p:cNvSpPr>
          <p:nvPr>
            <p:ph type="title"/>
          </p:nvPr>
        </p:nvSpPr>
        <p:spPr/>
        <p:txBody>
          <a:bodyPr/>
          <a:lstStyle/>
          <a:p>
            <a:pPr eaLnBrk="1" hangingPunct="1"/>
            <a:r>
              <a:rPr lang="en-US"/>
              <a:t>The aperture problem</a:t>
            </a:r>
          </a:p>
        </p:txBody>
      </p:sp>
      <p:sp>
        <p:nvSpPr>
          <p:cNvPr id="417795" name="Line 3"/>
          <p:cNvSpPr>
            <a:spLocks noChangeShapeType="1"/>
          </p:cNvSpPr>
          <p:nvPr/>
        </p:nvSpPr>
        <p:spPr bwMode="auto">
          <a:xfrm>
            <a:off x="3543300" y="1200150"/>
            <a:ext cx="1143000" cy="297180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7796" name="Line 4"/>
          <p:cNvSpPr>
            <a:spLocks noChangeShapeType="1"/>
          </p:cNvSpPr>
          <p:nvPr/>
        </p:nvSpPr>
        <p:spPr bwMode="auto">
          <a:xfrm>
            <a:off x="4514850" y="1428750"/>
            <a:ext cx="1143000" cy="302895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46" name="Oval 5"/>
          <p:cNvSpPr>
            <a:spLocks noChangeArrowheads="1"/>
          </p:cNvSpPr>
          <p:nvPr/>
        </p:nvSpPr>
        <p:spPr bwMode="auto">
          <a:xfrm>
            <a:off x="3657600" y="1771650"/>
            <a:ext cx="1943100" cy="1943100"/>
          </a:xfrm>
          <a:prstGeom prst="ellipse">
            <a:avLst/>
          </a:prstGeom>
          <a:noFill/>
          <a:ln w="635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350"/>
          </a:p>
        </p:txBody>
      </p:sp>
      <p:sp>
        <p:nvSpPr>
          <p:cNvPr id="417798" name="Line 6"/>
          <p:cNvSpPr>
            <a:spLocks noChangeShapeType="1"/>
          </p:cNvSpPr>
          <p:nvPr/>
        </p:nvSpPr>
        <p:spPr bwMode="auto">
          <a:xfrm>
            <a:off x="4572000" y="4400550"/>
            <a:ext cx="1371600" cy="514350"/>
          </a:xfrm>
          <a:prstGeom prst="line">
            <a:avLst/>
          </a:prstGeom>
          <a:noFill/>
          <a:ln w="635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sz="1350"/>
          </a:p>
        </p:txBody>
      </p:sp>
      <p:sp>
        <p:nvSpPr>
          <p:cNvPr id="417799" name="Text Box 7"/>
          <p:cNvSpPr txBox="1">
            <a:spLocks noChangeArrowheads="1"/>
          </p:cNvSpPr>
          <p:nvPr/>
        </p:nvSpPr>
        <p:spPr bwMode="auto">
          <a:xfrm>
            <a:off x="5957888" y="4343400"/>
            <a:ext cx="17235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b="1"/>
              <a:t>Actual motion</a:t>
            </a:r>
          </a:p>
        </p:txBody>
      </p:sp>
    </p:spTree>
    <p:extLst>
      <p:ext uri="{BB962C8B-B14F-4D97-AF65-F5344CB8AC3E}">
        <p14:creationId xmlns:p14="http://schemas.microsoft.com/office/powerpoint/2010/main" val="30361215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7795"/>
                                        </p:tgtEl>
                                        <p:attrNameLst>
                                          <p:attrName>style.visibility</p:attrName>
                                        </p:attrNameLst>
                                      </p:cBhvr>
                                      <p:to>
                                        <p:strVal val="visible"/>
                                      </p:to>
                                    </p:set>
                                  </p:childTnLst>
                                  <p:subTnLst>
                                    <p:set>
                                      <p:cBhvr override="childStyle">
                                        <p:cTn dur="1" fill="hold" display="0" masterRel="nextClick" afterEffect="1"/>
                                        <p:tgtEl>
                                          <p:spTgt spid="417795"/>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77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77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77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795" grpId="0" animBg="1"/>
      <p:bldP spid="417796" grpId="0" animBg="1"/>
      <p:bldP spid="417798" grpId="0" animBg="1"/>
      <p:bldP spid="41779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143000" y="0"/>
            <a:ext cx="6858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11267" name="Rectangle 2"/>
          <p:cNvSpPr>
            <a:spLocks noGrp="1" noChangeArrowheads="1"/>
          </p:cNvSpPr>
          <p:nvPr>
            <p:ph type="title"/>
          </p:nvPr>
        </p:nvSpPr>
        <p:spPr/>
        <p:txBody>
          <a:bodyPr/>
          <a:lstStyle/>
          <a:p>
            <a:pPr eaLnBrk="1" hangingPunct="1"/>
            <a:r>
              <a:rPr lang="en-US"/>
              <a:t>The aperture problem</a:t>
            </a:r>
          </a:p>
        </p:txBody>
      </p:sp>
      <p:sp>
        <p:nvSpPr>
          <p:cNvPr id="415747" name="Line 3"/>
          <p:cNvSpPr>
            <a:spLocks noChangeShapeType="1"/>
          </p:cNvSpPr>
          <p:nvPr/>
        </p:nvSpPr>
        <p:spPr bwMode="auto">
          <a:xfrm>
            <a:off x="3911204" y="2109787"/>
            <a:ext cx="591740" cy="1604963"/>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5748" name="Line 4"/>
          <p:cNvSpPr>
            <a:spLocks noChangeShapeType="1"/>
          </p:cNvSpPr>
          <p:nvPr/>
        </p:nvSpPr>
        <p:spPr bwMode="auto">
          <a:xfrm>
            <a:off x="4629150" y="1771651"/>
            <a:ext cx="648891" cy="1689497"/>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70" name="Oval 5"/>
          <p:cNvSpPr>
            <a:spLocks noChangeArrowheads="1"/>
          </p:cNvSpPr>
          <p:nvPr/>
        </p:nvSpPr>
        <p:spPr bwMode="auto">
          <a:xfrm>
            <a:off x="3657600" y="1771650"/>
            <a:ext cx="1943100" cy="1943100"/>
          </a:xfrm>
          <a:prstGeom prst="ellipse">
            <a:avLst/>
          </a:prstGeom>
          <a:noFill/>
          <a:ln w="635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350"/>
          </a:p>
        </p:txBody>
      </p:sp>
      <p:sp>
        <p:nvSpPr>
          <p:cNvPr id="415750" name="Line 6"/>
          <p:cNvSpPr>
            <a:spLocks noChangeShapeType="1"/>
          </p:cNvSpPr>
          <p:nvPr/>
        </p:nvSpPr>
        <p:spPr bwMode="auto">
          <a:xfrm flipV="1">
            <a:off x="4629150" y="4057650"/>
            <a:ext cx="1143000" cy="457200"/>
          </a:xfrm>
          <a:prstGeom prst="line">
            <a:avLst/>
          </a:prstGeom>
          <a:noFill/>
          <a:ln w="635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sz="1350"/>
          </a:p>
        </p:txBody>
      </p:sp>
      <p:sp>
        <p:nvSpPr>
          <p:cNvPr id="415751" name="Text Box 7"/>
          <p:cNvSpPr txBox="1">
            <a:spLocks noChangeArrowheads="1"/>
          </p:cNvSpPr>
          <p:nvPr/>
        </p:nvSpPr>
        <p:spPr bwMode="auto">
          <a:xfrm>
            <a:off x="5214938" y="4401741"/>
            <a:ext cx="21082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b="1"/>
              <a:t>Perceived motion</a:t>
            </a:r>
          </a:p>
        </p:txBody>
      </p:sp>
    </p:spTree>
    <p:extLst>
      <p:ext uri="{BB962C8B-B14F-4D97-AF65-F5344CB8AC3E}">
        <p14:creationId xmlns:p14="http://schemas.microsoft.com/office/powerpoint/2010/main" val="1055462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5747"/>
                                        </p:tgtEl>
                                        <p:attrNameLst>
                                          <p:attrName>style.visibility</p:attrName>
                                        </p:attrNameLst>
                                      </p:cBhvr>
                                      <p:to>
                                        <p:strVal val="visible"/>
                                      </p:to>
                                    </p:set>
                                  </p:childTnLst>
                                  <p:subTnLst>
                                    <p:set>
                                      <p:cBhvr override="childStyle">
                                        <p:cTn dur="1" fill="hold" display="0" masterRel="nextClick" afterEffect="1"/>
                                        <p:tgtEl>
                                          <p:spTgt spid="415747"/>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57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57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57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7" grpId="0" animBg="1"/>
      <p:bldP spid="415748" grpId="0" animBg="1"/>
      <p:bldP spid="415750" grpId="0" animBg="1"/>
      <p:bldP spid="4157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91B75-A873-4BB2-9803-304FF3F00446}"/>
              </a:ext>
            </a:extLst>
          </p:cNvPr>
          <p:cNvSpPr>
            <a:spLocks noGrp="1"/>
          </p:cNvSpPr>
          <p:nvPr>
            <p:ph type="title"/>
          </p:nvPr>
        </p:nvSpPr>
        <p:spPr>
          <a:xfrm>
            <a:off x="866216" y="730251"/>
            <a:ext cx="6571060" cy="546099"/>
          </a:xfrm>
        </p:spPr>
        <p:txBody>
          <a:bodyPr/>
          <a:lstStyle/>
          <a:p>
            <a:r>
              <a:rPr lang="en-US" dirty="0"/>
              <a:t>Recall: Global flow for </a:t>
            </a:r>
            <a:r>
              <a:rPr lang="en-US" altLang="en-US" dirty="0"/>
              <a:t> panorama stitching</a:t>
            </a:r>
            <a:endParaRPr lang="en-US" dirty="0"/>
          </a:p>
        </p:txBody>
      </p:sp>
      <p:pic>
        <p:nvPicPr>
          <p:cNvPr id="5" name="Content Placeholder 4">
            <a:extLst>
              <a:ext uri="{FF2B5EF4-FFF2-40B4-BE49-F238E27FC236}">
                <a16:creationId xmlns:a16="http://schemas.microsoft.com/office/drawing/2014/main" id="{81B8920A-AFEC-427A-A060-F584C329F548}"/>
              </a:ext>
            </a:extLst>
          </p:cNvPr>
          <p:cNvPicPr>
            <a:picLocks noGrp="1" noChangeAspect="1"/>
          </p:cNvPicPr>
          <p:nvPr>
            <p:ph idx="1"/>
          </p:nvPr>
        </p:nvPicPr>
        <p:blipFill>
          <a:blip r:embed="rId2"/>
          <a:stretch>
            <a:fillRect/>
          </a:stretch>
        </p:blipFill>
        <p:spPr>
          <a:xfrm>
            <a:off x="762000" y="1776412"/>
            <a:ext cx="6968025" cy="3190875"/>
          </a:xfrm>
          <a:prstGeom prst="rect">
            <a:avLst/>
          </a:prstGeom>
        </p:spPr>
      </p:pic>
    </p:spTree>
    <p:extLst>
      <p:ext uri="{BB962C8B-B14F-4D97-AF65-F5344CB8AC3E}">
        <p14:creationId xmlns:p14="http://schemas.microsoft.com/office/powerpoint/2010/main" val="3676566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143000" y="0"/>
            <a:ext cx="6858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12292" name="Rectangle 3"/>
          <p:cNvSpPr>
            <a:spLocks noGrp="1" noChangeArrowheads="1"/>
          </p:cNvSpPr>
          <p:nvPr>
            <p:ph type="title"/>
          </p:nvPr>
        </p:nvSpPr>
        <p:spPr/>
        <p:txBody>
          <a:bodyPr/>
          <a:lstStyle/>
          <a:p>
            <a:pPr eaLnBrk="1" hangingPunct="1"/>
            <a:r>
              <a:rPr lang="en-US"/>
              <a:t>The barber pole illusion</a:t>
            </a:r>
          </a:p>
        </p:txBody>
      </p:sp>
      <p:sp>
        <p:nvSpPr>
          <p:cNvPr id="12293" name="Rectangle 4"/>
          <p:cNvSpPr>
            <a:spLocks noChangeArrowheads="1"/>
          </p:cNvSpPr>
          <p:nvPr/>
        </p:nvSpPr>
        <p:spPr bwMode="auto">
          <a:xfrm>
            <a:off x="2094310" y="4686300"/>
            <a:ext cx="54393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hlinkClick r:id="rId3"/>
              </a:rPr>
              <a:t>http://en.wikipedia.org/wiki/Barberpole_illusion</a:t>
            </a:r>
            <a:endParaRPr lang="en-US"/>
          </a:p>
        </p:txBody>
      </p:sp>
      <p:pic>
        <p:nvPicPr>
          <p:cNvPr id="4098" name="Picture 2" descr="http://upload.wikimedia.org/wikipedia/commons/thumb/f/f0/Aperture_problem_animated.gif/150px-Aperture_problem_animated.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990724"/>
            <a:ext cx="3381574" cy="2119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13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143000" y="0"/>
            <a:ext cx="6858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13315" name="Rectangle 2"/>
          <p:cNvSpPr>
            <a:spLocks noGrp="1" noChangeArrowheads="1"/>
          </p:cNvSpPr>
          <p:nvPr>
            <p:ph type="title"/>
          </p:nvPr>
        </p:nvSpPr>
        <p:spPr/>
        <p:txBody>
          <a:bodyPr/>
          <a:lstStyle/>
          <a:p>
            <a:pPr eaLnBrk="1" hangingPunct="1"/>
            <a:r>
              <a:rPr lang="en-US"/>
              <a:t>The barber pole illusion</a:t>
            </a:r>
          </a:p>
        </p:txBody>
      </p:sp>
      <p:sp>
        <p:nvSpPr>
          <p:cNvPr id="13317" name="Rectangle 5"/>
          <p:cNvSpPr>
            <a:spLocks noChangeArrowheads="1"/>
          </p:cNvSpPr>
          <p:nvPr/>
        </p:nvSpPr>
        <p:spPr bwMode="auto">
          <a:xfrm>
            <a:off x="2094310" y="4686300"/>
            <a:ext cx="54393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dirty="0">
                <a:hlinkClick r:id="rId3"/>
              </a:rPr>
              <a:t>http://en.wikipedia.org/wiki/Barberpole_illusion</a:t>
            </a:r>
            <a:endParaRPr lang="en-US" dirty="0"/>
          </a:p>
        </p:txBody>
      </p:sp>
      <p:pic>
        <p:nvPicPr>
          <p:cNvPr id="421894" name="Picture 6" descr="Barber-pole-01"/>
          <p:cNvPicPr>
            <a:picLocks noGrp="1" noChangeAspect="1" noChangeArrowheads="1" noCrop="1"/>
          </p:cNvPicPr>
          <p:nvPr>
            <p:ph type="body" idx="1"/>
          </p:nvPr>
        </p:nvPicPr>
        <p:blipFill>
          <a:blip r:embed="rId4">
            <a:extLst>
              <a:ext uri="{28A0092B-C50C-407E-A947-70E740481C1C}">
                <a14:useLocalDpi xmlns:a14="http://schemas.microsoft.com/office/drawing/2010/main" val="0"/>
              </a:ext>
            </a:extLst>
          </a:blip>
          <a:srcRect/>
          <a:stretch>
            <a:fillRect/>
          </a:stretch>
        </p:blipFill>
        <p:spPr>
          <a:xfrm>
            <a:off x="6676370" y="1990724"/>
            <a:ext cx="857250" cy="1714500"/>
          </a:xfrm>
        </p:spPr>
      </p:pic>
      <p:pic>
        <p:nvPicPr>
          <p:cNvPr id="3074" name="Picture 2" descr="http://upload.wikimedia.org/wikipedia/commons/thumb/3/39/Barberpole_illusion_animated.gif/155px-Barberpole_illusion_animated.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1990724"/>
            <a:ext cx="3383727" cy="2117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602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21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1143000" y="0"/>
            <a:ext cx="6858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14339" name="Rectangle 2"/>
          <p:cNvSpPr>
            <a:spLocks noGrp="1" noChangeArrowheads="1"/>
          </p:cNvSpPr>
          <p:nvPr>
            <p:ph type="title"/>
          </p:nvPr>
        </p:nvSpPr>
        <p:spPr>
          <a:xfrm>
            <a:off x="533400" y="295836"/>
            <a:ext cx="5915025" cy="994172"/>
          </a:xfrm>
        </p:spPr>
        <p:txBody>
          <a:bodyPr/>
          <a:lstStyle/>
          <a:p>
            <a:pPr eaLnBrk="1" hangingPunct="1"/>
            <a:r>
              <a:rPr lang="en-US" dirty="0"/>
              <a:t>Solving the ambiguity…</a:t>
            </a:r>
          </a:p>
        </p:txBody>
      </p:sp>
      <p:sp>
        <p:nvSpPr>
          <p:cNvPr id="425987" name="Rectangle 3"/>
          <p:cNvSpPr>
            <a:spLocks noGrp="1" noChangeArrowheads="1"/>
          </p:cNvSpPr>
          <p:nvPr>
            <p:ph type="body" idx="1"/>
          </p:nvPr>
        </p:nvSpPr>
        <p:spPr>
          <a:xfrm>
            <a:off x="397026" y="1657350"/>
            <a:ext cx="5829300" cy="4305300"/>
          </a:xfrm>
        </p:spPr>
        <p:txBody>
          <a:bodyPr/>
          <a:lstStyle/>
          <a:p>
            <a:pPr eaLnBrk="1" hangingPunct="1"/>
            <a:r>
              <a:rPr lang="en-US" sz="1800" dirty="0"/>
              <a:t>How to get more equations for a pixel?</a:t>
            </a:r>
          </a:p>
          <a:p>
            <a:pPr eaLnBrk="1" hangingPunct="1"/>
            <a:r>
              <a:rPr lang="en-US" sz="1800" b="1" dirty="0"/>
              <a:t>Spatial coherence constraint</a:t>
            </a:r>
            <a:r>
              <a:rPr lang="en-US" sz="1800" dirty="0"/>
              <a:t> </a:t>
            </a:r>
          </a:p>
          <a:p>
            <a:pPr lvl="1"/>
            <a:r>
              <a:rPr lang="en-US" sz="1500" dirty="0"/>
              <a:t>Assume the pixel’s neighbors have the same (</a:t>
            </a:r>
            <a:r>
              <a:rPr lang="en-US" sz="1500" dirty="0" err="1"/>
              <a:t>u,v</a:t>
            </a:r>
            <a:r>
              <a:rPr lang="en-US" sz="1500" dirty="0"/>
              <a:t>)</a:t>
            </a:r>
          </a:p>
          <a:p>
            <a:pPr lvl="1" eaLnBrk="1" hangingPunct="1"/>
            <a:r>
              <a:rPr lang="en-US" sz="1350" dirty="0"/>
              <a:t>If we use a 5x5 window, that gives us 25 equations per pixel</a:t>
            </a:r>
          </a:p>
        </p:txBody>
      </p:sp>
      <p:pic>
        <p:nvPicPr>
          <p:cNvPr id="425988" name="Picture 4" descr="Edittex"/>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6145365" y="2800350"/>
            <a:ext cx="2849258" cy="237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5989" name="Picture 5" descr="Edittex"/>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895600" y="3333750"/>
            <a:ext cx="5843778" cy="147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Rectangle 7"/>
          <p:cNvSpPr>
            <a:spLocks noChangeArrowheads="1"/>
          </p:cNvSpPr>
          <p:nvPr/>
        </p:nvSpPr>
        <p:spPr bwMode="auto">
          <a:xfrm>
            <a:off x="1676400" y="1022428"/>
            <a:ext cx="706915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en-US" sz="1050" dirty="0">
                <a:solidFill>
                  <a:schemeClr val="bg1"/>
                </a:solidFill>
              </a:rPr>
              <a:t>B. Lucas In </a:t>
            </a:r>
            <a:r>
              <a:rPr lang="en-US" sz="1050" i="1" dirty="0">
                <a:solidFill>
                  <a:schemeClr val="bg1"/>
                </a:solidFill>
              </a:rPr>
              <a:t>Proceedings of the International Joint Conference on Artificial Intelligence</a:t>
            </a:r>
            <a:r>
              <a:rPr lang="en-US" sz="1050" dirty="0">
                <a:solidFill>
                  <a:schemeClr val="bg1"/>
                </a:solidFill>
              </a:rPr>
              <a:t>, pp. 674–679, 1981.</a:t>
            </a:r>
          </a:p>
          <a:p>
            <a:pPr eaLnBrk="0" hangingPunct="0"/>
            <a:r>
              <a:rPr lang="en-US" sz="1050" dirty="0">
                <a:solidFill>
                  <a:schemeClr val="bg1"/>
                </a:solidFill>
              </a:rPr>
              <a:t>s and T. </a:t>
            </a:r>
            <a:r>
              <a:rPr lang="en-US" sz="1050" dirty="0" err="1">
                <a:solidFill>
                  <a:schemeClr val="bg1"/>
                </a:solidFill>
              </a:rPr>
              <a:t>Kanade</a:t>
            </a:r>
            <a:r>
              <a:rPr lang="en-US" sz="1050" dirty="0">
                <a:solidFill>
                  <a:schemeClr val="bg1"/>
                </a:solidFill>
              </a:rPr>
              <a:t>. An iterative image registration technique with an application to stereo vision. </a:t>
            </a:r>
          </a:p>
        </p:txBody>
      </p:sp>
    </p:spTree>
    <p:extLst>
      <p:ext uri="{BB962C8B-B14F-4D97-AF65-F5344CB8AC3E}">
        <p14:creationId xmlns:p14="http://schemas.microsoft.com/office/powerpoint/2010/main" val="39707233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59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598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598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598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2598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25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8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762000" y="375642"/>
            <a:ext cx="5915025" cy="994172"/>
          </a:xfrm>
        </p:spPr>
        <p:txBody>
          <a:bodyPr/>
          <a:lstStyle/>
          <a:p>
            <a:pPr eaLnBrk="1" hangingPunct="1"/>
            <a:r>
              <a:rPr lang="en-US" dirty="0"/>
              <a:t>Matching patches across images</a:t>
            </a:r>
          </a:p>
        </p:txBody>
      </p:sp>
      <p:sp>
        <p:nvSpPr>
          <p:cNvPr id="16388" name="Rectangle 3"/>
          <p:cNvSpPr>
            <a:spLocks noGrp="1" noChangeArrowheads="1"/>
          </p:cNvSpPr>
          <p:nvPr>
            <p:ph type="body" idx="1"/>
          </p:nvPr>
        </p:nvSpPr>
        <p:spPr>
          <a:xfrm>
            <a:off x="1295400" y="1733550"/>
            <a:ext cx="5829300" cy="379810"/>
          </a:xfrm>
        </p:spPr>
        <p:txBody>
          <a:bodyPr/>
          <a:lstStyle/>
          <a:p>
            <a:pPr eaLnBrk="1" hangingPunct="1"/>
            <a:r>
              <a:rPr lang="en-US" sz="1800"/>
              <a:t>Overconstrained linear system</a:t>
            </a:r>
          </a:p>
        </p:txBody>
      </p:sp>
      <p:grpSp>
        <p:nvGrpSpPr>
          <p:cNvPr id="16389" name="Group 4"/>
          <p:cNvGrpSpPr>
            <a:grpSpLocks/>
          </p:cNvGrpSpPr>
          <p:nvPr/>
        </p:nvGrpSpPr>
        <p:grpSpPr bwMode="auto">
          <a:xfrm>
            <a:off x="5759053" y="2476500"/>
            <a:ext cx="1194197" cy="400050"/>
            <a:chOff x="1680" y="945"/>
            <a:chExt cx="1003" cy="305"/>
          </a:xfrm>
        </p:grpSpPr>
        <p:pic>
          <p:nvPicPr>
            <p:cNvPr id="16398" name="Picture 5" descr="Edittex"/>
            <p:cNvPicPr>
              <a:picLocks noChangeAspect="1" noChangeArrowheads="1"/>
            </p:cNvPicPr>
            <p:nvPr>
              <p:custDataLst>
                <p:tags r:id="rId6"/>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680" y="1155"/>
              <a:ext cx="292"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9" name="Picture 6" descr="Edittex"/>
            <p:cNvPicPr>
              <a:picLocks noChangeAspect="1" noChangeArrowheads="1"/>
            </p:cNvPicPr>
            <p:nvPr>
              <p:custDataLst>
                <p:tags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786" y="945"/>
              <a:ext cx="7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0" name="Picture 7" descr="Edittex"/>
            <p:cNvPicPr>
              <a:picLocks noChangeAspect="1" noChangeArrowheads="1"/>
            </p:cNvPicPr>
            <p:nvPr>
              <p:custDataLst>
                <p:tags r:id="rId8"/>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2064" y="1152"/>
              <a:ext cx="21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Picture 8" descr="Edittex"/>
            <p:cNvPicPr>
              <a:picLocks noChangeAspect="1" noChangeArrowheads="1"/>
            </p:cNvPicPr>
            <p:nvPr>
              <p:custDataLst>
                <p:tags r:id="rId9"/>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2397" y="1157"/>
              <a:ext cx="286" cy="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6390" name="Picture 9" descr="Edittex"/>
          <p:cNvPicPr>
            <a:picLocks noChangeAspect="1" noChangeArrowheads="1"/>
          </p:cNvPicPr>
          <p:nvPr>
            <p:custDataLst>
              <p:tags r:id="rId1"/>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1383507" y="2190750"/>
            <a:ext cx="4083844" cy="108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1"/>
          <p:cNvGrpSpPr>
            <a:grpSpLocks/>
          </p:cNvGrpSpPr>
          <p:nvPr/>
        </p:nvGrpSpPr>
        <p:grpSpPr bwMode="auto">
          <a:xfrm>
            <a:off x="1352550" y="4019550"/>
            <a:ext cx="4170760" cy="1001316"/>
            <a:chOff x="769" y="1919"/>
            <a:chExt cx="3503" cy="817"/>
          </a:xfrm>
        </p:grpSpPr>
        <p:pic>
          <p:nvPicPr>
            <p:cNvPr id="16395" name="Picture 12" descr="Edittex"/>
            <p:cNvPicPr>
              <a:picLocks noChangeAspect="1" noChangeArrowheads="1"/>
            </p:cNvPicPr>
            <p:nvPr>
              <p:custDataLst>
                <p:tags r:id="rId3"/>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769" y="1919"/>
              <a:ext cx="3503"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6" name="Picture 13" descr="Edittex"/>
            <p:cNvPicPr>
              <a:picLocks noChangeAspect="1" noChangeArrowheads="1"/>
            </p:cNvPicPr>
            <p:nvPr>
              <p:custDataLst>
                <p:tags r:id="rId4"/>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1440" y="2547"/>
              <a:ext cx="42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7" name="Picture 14" descr="Edittex"/>
            <p:cNvPicPr>
              <a:picLocks noChangeAspect="1" noChangeArrowheads="1"/>
            </p:cNvPicPr>
            <p:nvPr>
              <p:custDataLst>
                <p:tags r:id="rId5"/>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3677" y="2542"/>
              <a:ext cx="3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4191" name="Rectangle 15"/>
          <p:cNvSpPr>
            <a:spLocks noChangeArrowheads="1"/>
          </p:cNvSpPr>
          <p:nvPr/>
        </p:nvSpPr>
        <p:spPr bwMode="auto">
          <a:xfrm>
            <a:off x="5562600" y="4400908"/>
            <a:ext cx="3225274" cy="764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57213" lvl="1" indent="-214313">
              <a:spcBef>
                <a:spcPct val="20000"/>
              </a:spcBef>
            </a:pPr>
            <a:r>
              <a:rPr lang="en-US" sz="1500" dirty="0"/>
              <a:t>The summations are over all pixels in the K x K window</a:t>
            </a:r>
          </a:p>
        </p:txBody>
      </p:sp>
      <p:pic>
        <p:nvPicPr>
          <p:cNvPr id="434192" name="Picture 16" descr="Edittex"/>
          <p:cNvPicPr>
            <a:picLocks noChangeAspect="1" noChangeArrowheads="1"/>
          </p:cNvPicPr>
          <p:nvPr>
            <p:custDataLst>
              <p:tags r:id="rId2"/>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5330428" y="3529013"/>
            <a:ext cx="173712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4" name="Rectangle 17"/>
          <p:cNvSpPr>
            <a:spLocks noChangeArrowheads="1"/>
          </p:cNvSpPr>
          <p:nvPr/>
        </p:nvSpPr>
        <p:spPr bwMode="auto">
          <a:xfrm>
            <a:off x="1115712" y="3512135"/>
            <a:ext cx="5829300" cy="379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57175" indent="-257175">
              <a:spcBef>
                <a:spcPct val="20000"/>
              </a:spcBef>
            </a:pPr>
            <a:r>
              <a:rPr lang="en-US" dirty="0"/>
              <a:t>Least squares solution for </a:t>
            </a:r>
            <a:r>
              <a:rPr lang="en-US" i="1" dirty="0"/>
              <a:t>d</a:t>
            </a:r>
            <a:r>
              <a:rPr lang="en-US" dirty="0"/>
              <a:t> given by</a:t>
            </a:r>
          </a:p>
        </p:txBody>
      </p:sp>
    </p:spTree>
    <p:extLst>
      <p:ext uri="{BB962C8B-B14F-4D97-AF65-F5344CB8AC3E}">
        <p14:creationId xmlns:p14="http://schemas.microsoft.com/office/powerpoint/2010/main" val="42062641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341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4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9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1143000" y="0"/>
            <a:ext cx="6858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17411" name="Rectangle 2"/>
          <p:cNvSpPr>
            <a:spLocks noGrp="1" noChangeArrowheads="1"/>
          </p:cNvSpPr>
          <p:nvPr>
            <p:ph type="title"/>
          </p:nvPr>
        </p:nvSpPr>
        <p:spPr>
          <a:xfrm>
            <a:off x="762000" y="166784"/>
            <a:ext cx="5915025" cy="994172"/>
          </a:xfrm>
        </p:spPr>
        <p:txBody>
          <a:bodyPr/>
          <a:lstStyle/>
          <a:p>
            <a:pPr eaLnBrk="1" hangingPunct="1"/>
            <a:r>
              <a:rPr lang="en-US" dirty="0"/>
              <a:t>Conditions for solvability</a:t>
            </a:r>
          </a:p>
        </p:txBody>
      </p:sp>
      <p:sp>
        <p:nvSpPr>
          <p:cNvPr id="17412" name="Rectangle 3"/>
          <p:cNvSpPr>
            <a:spLocks noGrp="1" noChangeArrowheads="1"/>
          </p:cNvSpPr>
          <p:nvPr>
            <p:ph type="body" idx="1"/>
          </p:nvPr>
        </p:nvSpPr>
        <p:spPr>
          <a:xfrm>
            <a:off x="6858000" y="1627585"/>
            <a:ext cx="2187982" cy="628650"/>
          </a:xfrm>
        </p:spPr>
        <p:txBody>
          <a:bodyPr>
            <a:normAutofit lnSpcReduction="10000"/>
          </a:bodyPr>
          <a:lstStyle/>
          <a:p>
            <a:pPr lvl="1" eaLnBrk="1" hangingPunct="1">
              <a:buFont typeface="Arial" charset="0"/>
              <a:buNone/>
            </a:pPr>
            <a:r>
              <a:rPr lang="en-US" dirty="0"/>
              <a:t>Optimal (u, v) satisfies Lucas-</a:t>
            </a:r>
            <a:r>
              <a:rPr lang="en-US" dirty="0" err="1"/>
              <a:t>Kanade</a:t>
            </a:r>
            <a:r>
              <a:rPr lang="en-US" dirty="0"/>
              <a:t> equation</a:t>
            </a:r>
          </a:p>
        </p:txBody>
      </p:sp>
      <p:grpSp>
        <p:nvGrpSpPr>
          <p:cNvPr id="17413" name="Group 5"/>
          <p:cNvGrpSpPr>
            <a:grpSpLocks/>
          </p:cNvGrpSpPr>
          <p:nvPr/>
        </p:nvGrpSpPr>
        <p:grpSpPr bwMode="auto">
          <a:xfrm>
            <a:off x="2058591" y="1200150"/>
            <a:ext cx="4170759" cy="972741"/>
            <a:chOff x="769" y="1919"/>
            <a:chExt cx="3503" cy="817"/>
          </a:xfrm>
        </p:grpSpPr>
        <p:pic>
          <p:nvPicPr>
            <p:cNvPr id="17418" name="Picture 6" descr="Edittex"/>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69" y="1919"/>
              <a:ext cx="3503"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7" descr="Edittex"/>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440" y="2547"/>
              <a:ext cx="42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8" descr="Edittex"/>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677" y="2542"/>
              <a:ext cx="3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6233" name="Text Box 9"/>
          <p:cNvSpPr txBox="1">
            <a:spLocks noChangeArrowheads="1"/>
          </p:cNvSpPr>
          <p:nvPr/>
        </p:nvSpPr>
        <p:spPr bwMode="auto">
          <a:xfrm>
            <a:off x="1885951" y="4343400"/>
            <a:ext cx="280076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350"/>
              <a:t>Does this remind you of anything?</a:t>
            </a:r>
          </a:p>
        </p:txBody>
      </p:sp>
      <p:sp>
        <p:nvSpPr>
          <p:cNvPr id="436234" name="Freeform 10"/>
          <p:cNvSpPr>
            <a:spLocks/>
          </p:cNvSpPr>
          <p:nvPr/>
        </p:nvSpPr>
        <p:spPr bwMode="auto">
          <a:xfrm>
            <a:off x="1485900" y="1657350"/>
            <a:ext cx="457200" cy="2857500"/>
          </a:xfrm>
          <a:custGeom>
            <a:avLst/>
            <a:gdLst>
              <a:gd name="T0" fmla="*/ 2147483647 w 384"/>
              <a:gd name="T1" fmla="*/ 0 h 2400"/>
              <a:gd name="T2" fmla="*/ 0 w 384"/>
              <a:gd name="T3" fmla="*/ 2147483647 h 2400"/>
              <a:gd name="T4" fmla="*/ 0 w 384"/>
              <a:gd name="T5" fmla="*/ 2147483647 h 2400"/>
              <a:gd name="T6" fmla="*/ 2147483647 w 384"/>
              <a:gd name="T7" fmla="*/ 2147483647 h 2400"/>
              <a:gd name="T8" fmla="*/ 0 60000 65536"/>
              <a:gd name="T9" fmla="*/ 0 60000 65536"/>
              <a:gd name="T10" fmla="*/ 0 60000 65536"/>
              <a:gd name="T11" fmla="*/ 0 60000 65536"/>
              <a:gd name="T12" fmla="*/ 0 w 384"/>
              <a:gd name="T13" fmla="*/ 0 h 2400"/>
              <a:gd name="T14" fmla="*/ 384 w 384"/>
              <a:gd name="T15" fmla="*/ 2400 h 2400"/>
            </a:gdLst>
            <a:ahLst/>
            <a:cxnLst>
              <a:cxn ang="T8">
                <a:pos x="T0" y="T1"/>
              </a:cxn>
              <a:cxn ang="T9">
                <a:pos x="T2" y="T3"/>
              </a:cxn>
              <a:cxn ang="T10">
                <a:pos x="T4" y="T5"/>
              </a:cxn>
              <a:cxn ang="T11">
                <a:pos x="T6" y="T7"/>
              </a:cxn>
            </a:cxnLst>
            <a:rect l="T12" t="T13" r="T14" b="T15"/>
            <a:pathLst>
              <a:path w="384" h="2400">
                <a:moveTo>
                  <a:pt x="384" y="0"/>
                </a:moveTo>
                <a:lnTo>
                  <a:pt x="0" y="336"/>
                </a:lnTo>
                <a:lnTo>
                  <a:pt x="0" y="2256"/>
                </a:lnTo>
                <a:lnTo>
                  <a:pt x="240" y="2400"/>
                </a:lnTo>
              </a:path>
            </a:pathLst>
          </a:custGeom>
          <a:noFill/>
          <a:ln w="38100">
            <a:solidFill>
              <a:srgbClr val="FF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436235" name="Rectangle 11"/>
          <p:cNvSpPr>
            <a:spLocks noChangeArrowheads="1"/>
          </p:cNvSpPr>
          <p:nvPr/>
        </p:nvSpPr>
        <p:spPr bwMode="auto">
          <a:xfrm>
            <a:off x="1614488" y="2197894"/>
            <a:ext cx="582930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57175" indent="-257175" eaLnBrk="0" hangingPunct="0">
              <a:lnSpc>
                <a:spcPct val="90000"/>
              </a:lnSpc>
              <a:spcBef>
                <a:spcPct val="20000"/>
              </a:spcBef>
            </a:pPr>
            <a:r>
              <a:rPr lang="en-US" dirty="0"/>
              <a:t>	When is this solvable?  I.e., what are good points to track?</a:t>
            </a:r>
          </a:p>
          <a:p>
            <a:pPr marL="557213" lvl="1" indent="-214313" eaLnBrk="0" hangingPunct="0">
              <a:lnSpc>
                <a:spcPct val="90000"/>
              </a:lnSpc>
              <a:spcBef>
                <a:spcPct val="20000"/>
              </a:spcBef>
              <a:buFontTx/>
              <a:buChar char="•"/>
            </a:pPr>
            <a:r>
              <a:rPr lang="en-US" sz="1500" b="1" dirty="0"/>
              <a:t>A</a:t>
            </a:r>
            <a:r>
              <a:rPr lang="en-US" sz="1500" b="1" baseline="30000" dirty="0"/>
              <a:t>T</a:t>
            </a:r>
            <a:r>
              <a:rPr lang="en-US" sz="1500" b="1" dirty="0"/>
              <a:t>A</a:t>
            </a:r>
            <a:r>
              <a:rPr lang="en-US" sz="1500" dirty="0"/>
              <a:t> should be invertible </a:t>
            </a:r>
          </a:p>
          <a:p>
            <a:pPr marL="557213" lvl="1" indent="-214313" eaLnBrk="0" hangingPunct="0">
              <a:lnSpc>
                <a:spcPct val="90000"/>
              </a:lnSpc>
              <a:spcBef>
                <a:spcPct val="20000"/>
              </a:spcBef>
              <a:buFontTx/>
              <a:buChar char="•"/>
            </a:pPr>
            <a:r>
              <a:rPr lang="en-US" sz="1500" b="1" dirty="0"/>
              <a:t>A</a:t>
            </a:r>
            <a:r>
              <a:rPr lang="en-US" sz="1500" b="1" baseline="30000" dirty="0"/>
              <a:t>T</a:t>
            </a:r>
            <a:r>
              <a:rPr lang="en-US" sz="1500" b="1" dirty="0"/>
              <a:t>A</a:t>
            </a:r>
            <a:r>
              <a:rPr lang="en-US" sz="1500" dirty="0"/>
              <a:t> should not be too small due to noise</a:t>
            </a:r>
          </a:p>
          <a:p>
            <a:pPr marL="857250" lvl="2" indent="-171450" eaLnBrk="0" hangingPunct="0">
              <a:lnSpc>
                <a:spcPct val="90000"/>
              </a:lnSpc>
              <a:spcBef>
                <a:spcPct val="20000"/>
              </a:spcBef>
              <a:buFontTx/>
              <a:buChar char="–"/>
            </a:pPr>
            <a:r>
              <a:rPr lang="en-US" sz="1500" dirty="0"/>
              <a:t>eigenvalues </a:t>
            </a:r>
            <a:r>
              <a:rPr lang="en-US" sz="1500" dirty="0">
                <a:sym typeface="Symbol" pitchFamily="18" charset="2"/>
              </a:rPr>
              <a:t></a:t>
            </a:r>
            <a:r>
              <a:rPr lang="en-US" sz="1500" baseline="-25000" dirty="0"/>
              <a:t>1</a:t>
            </a:r>
            <a:r>
              <a:rPr lang="en-US" sz="1500" dirty="0"/>
              <a:t> and </a:t>
            </a:r>
            <a:r>
              <a:rPr lang="en-US" sz="1350" dirty="0">
                <a:sym typeface="Symbol" pitchFamily="18" charset="2"/>
              </a:rPr>
              <a:t></a:t>
            </a:r>
            <a:r>
              <a:rPr lang="en-US" sz="1350" dirty="0"/>
              <a:t> </a:t>
            </a:r>
            <a:r>
              <a:rPr lang="en-US" sz="1500" baseline="-25000" dirty="0"/>
              <a:t>2</a:t>
            </a:r>
            <a:r>
              <a:rPr lang="en-US" sz="1500" dirty="0"/>
              <a:t> of </a:t>
            </a:r>
            <a:r>
              <a:rPr lang="en-US" sz="1500" b="1" dirty="0"/>
              <a:t>A</a:t>
            </a:r>
            <a:r>
              <a:rPr lang="en-US" sz="1500" b="1" baseline="30000" dirty="0"/>
              <a:t>T</a:t>
            </a:r>
            <a:r>
              <a:rPr lang="en-US" sz="1500" b="1" dirty="0"/>
              <a:t>A</a:t>
            </a:r>
            <a:r>
              <a:rPr lang="en-US" sz="1500" dirty="0"/>
              <a:t> should not be too small</a:t>
            </a:r>
          </a:p>
          <a:p>
            <a:pPr marL="557213" lvl="1" indent="-214313" eaLnBrk="0" hangingPunct="0">
              <a:lnSpc>
                <a:spcPct val="90000"/>
              </a:lnSpc>
              <a:spcBef>
                <a:spcPct val="20000"/>
              </a:spcBef>
              <a:buFontTx/>
              <a:buChar char="•"/>
            </a:pPr>
            <a:r>
              <a:rPr lang="en-US" sz="1500" b="1" dirty="0"/>
              <a:t>A</a:t>
            </a:r>
            <a:r>
              <a:rPr lang="en-US" sz="1500" b="1" baseline="30000" dirty="0"/>
              <a:t>T</a:t>
            </a:r>
            <a:r>
              <a:rPr lang="en-US" sz="1500" b="1" dirty="0"/>
              <a:t>A</a:t>
            </a:r>
            <a:r>
              <a:rPr lang="en-US" sz="1500" dirty="0"/>
              <a:t> should be well-conditioned</a:t>
            </a:r>
          </a:p>
          <a:p>
            <a:pPr marL="857250" lvl="2" indent="-171450" eaLnBrk="0" hangingPunct="0">
              <a:lnSpc>
                <a:spcPct val="90000"/>
              </a:lnSpc>
              <a:spcBef>
                <a:spcPct val="20000"/>
              </a:spcBef>
              <a:buFontTx/>
              <a:buChar char="–"/>
            </a:pPr>
            <a:r>
              <a:rPr lang="en-US" sz="1500" dirty="0"/>
              <a:t> </a:t>
            </a:r>
            <a:r>
              <a:rPr lang="en-US" sz="1350" dirty="0">
                <a:sym typeface="Symbol" pitchFamily="18" charset="2"/>
              </a:rPr>
              <a:t></a:t>
            </a:r>
            <a:r>
              <a:rPr lang="en-US" sz="1350" dirty="0"/>
              <a:t> </a:t>
            </a:r>
            <a:r>
              <a:rPr lang="en-US" sz="1500" baseline="-25000" dirty="0"/>
              <a:t>1</a:t>
            </a:r>
            <a:r>
              <a:rPr lang="en-US" sz="1500" dirty="0"/>
              <a:t>/ </a:t>
            </a:r>
            <a:r>
              <a:rPr lang="en-US" sz="1350" dirty="0">
                <a:sym typeface="Symbol" pitchFamily="18" charset="2"/>
              </a:rPr>
              <a:t></a:t>
            </a:r>
            <a:r>
              <a:rPr lang="en-US" sz="1350" dirty="0"/>
              <a:t> </a:t>
            </a:r>
            <a:r>
              <a:rPr lang="en-US" sz="1500" baseline="-25000" dirty="0"/>
              <a:t>2</a:t>
            </a:r>
            <a:r>
              <a:rPr lang="en-US" sz="1500" dirty="0"/>
              <a:t> should not be too large </a:t>
            </a:r>
            <a:r>
              <a:rPr lang="en-US" sz="1350" dirty="0"/>
              <a:t>(</a:t>
            </a:r>
            <a:r>
              <a:rPr lang="en-US" sz="1200" dirty="0">
                <a:sym typeface="Symbol" pitchFamily="18" charset="2"/>
              </a:rPr>
              <a:t></a:t>
            </a:r>
            <a:r>
              <a:rPr lang="en-US" sz="1200" dirty="0"/>
              <a:t> </a:t>
            </a:r>
            <a:r>
              <a:rPr lang="en-US" sz="1350" baseline="-25000" dirty="0"/>
              <a:t>1</a:t>
            </a:r>
            <a:r>
              <a:rPr lang="en-US" sz="1350" dirty="0"/>
              <a:t> = larger eigenvalue)</a:t>
            </a:r>
          </a:p>
          <a:p>
            <a:pPr marL="857250" lvl="2" indent="-171450" eaLnBrk="0" hangingPunct="0">
              <a:lnSpc>
                <a:spcPct val="90000"/>
              </a:lnSpc>
              <a:spcBef>
                <a:spcPct val="20000"/>
              </a:spcBef>
              <a:buFontTx/>
              <a:buChar char="–"/>
            </a:pPr>
            <a:endParaRPr lang="en-US" sz="1350" dirty="0"/>
          </a:p>
        </p:txBody>
      </p:sp>
      <p:sp>
        <p:nvSpPr>
          <p:cNvPr id="11" name="TextBox 10"/>
          <p:cNvSpPr txBox="1">
            <a:spLocks noChangeArrowheads="1"/>
          </p:cNvSpPr>
          <p:nvPr/>
        </p:nvSpPr>
        <p:spPr bwMode="auto">
          <a:xfrm>
            <a:off x="2761248" y="4674438"/>
            <a:ext cx="3621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solidFill>
                  <a:srgbClr val="C00000"/>
                </a:solidFill>
              </a:rPr>
              <a:t>Criteria for Harris corner detector </a:t>
            </a:r>
          </a:p>
        </p:txBody>
      </p:sp>
    </p:spTree>
    <p:extLst>
      <p:ext uri="{BB962C8B-B14F-4D97-AF65-F5344CB8AC3E}">
        <p14:creationId xmlns:p14="http://schemas.microsoft.com/office/powerpoint/2010/main" val="42630921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62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3623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362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4362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362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3623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62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623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33" grpId="0"/>
      <p:bldP spid="436234" grpId="0" animBg="1"/>
      <p:bldP spid="436235" grpId="0" build="p" autoUpdateAnimBg="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2"/>
          <p:cNvSpPr>
            <a:spLocks noChangeArrowheads="1"/>
          </p:cNvSpPr>
          <p:nvPr/>
        </p:nvSpPr>
        <p:spPr bwMode="auto">
          <a:xfrm>
            <a:off x="1771650" y="3600450"/>
            <a:ext cx="2343150" cy="914400"/>
          </a:xfrm>
          <a:prstGeom prst="rightArrowCallout">
            <a:avLst>
              <a:gd name="adj1" fmla="val 25000"/>
              <a:gd name="adj2" fmla="val 24093"/>
              <a:gd name="adj3" fmla="val 41581"/>
              <a:gd name="adj4" fmla="val 75662"/>
            </a:avLst>
          </a:prstGeom>
          <a:solidFill>
            <a:srgbClr val="C0C0C0"/>
          </a:solidFill>
          <a:ln w="9525">
            <a:solidFill>
              <a:schemeClr val="tx1"/>
            </a:solidFill>
            <a:miter lim="800000"/>
            <a:headEnd/>
            <a:tailEnd/>
          </a:ln>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350"/>
          </a:p>
        </p:txBody>
      </p:sp>
      <p:sp>
        <p:nvSpPr>
          <p:cNvPr id="22531" name="Rectangle 3"/>
          <p:cNvSpPr>
            <a:spLocks noGrp="1" noChangeArrowheads="1"/>
          </p:cNvSpPr>
          <p:nvPr>
            <p:ph type="title"/>
          </p:nvPr>
        </p:nvSpPr>
        <p:spPr>
          <a:xfrm>
            <a:off x="600670" y="469646"/>
            <a:ext cx="6571060" cy="530223"/>
          </a:xfrm>
        </p:spPr>
        <p:txBody>
          <a:bodyPr/>
          <a:lstStyle/>
          <a:p>
            <a:pPr eaLnBrk="1" hangingPunct="1"/>
            <a:r>
              <a:rPr lang="en-US" altLang="en-US" dirty="0"/>
              <a:t>Interpreting the eigenvalues</a:t>
            </a:r>
            <a:endParaRPr lang="ru-RU" altLang="en-US" dirty="0"/>
          </a:p>
        </p:txBody>
      </p:sp>
      <p:sp>
        <p:nvSpPr>
          <p:cNvPr id="22532" name="Rectangle 4"/>
          <p:cNvSpPr>
            <a:spLocks noChangeArrowheads="1"/>
          </p:cNvSpPr>
          <p:nvPr/>
        </p:nvSpPr>
        <p:spPr bwMode="auto">
          <a:xfrm>
            <a:off x="4171950" y="1314450"/>
            <a:ext cx="3257550" cy="3257550"/>
          </a:xfrm>
          <a:prstGeom prst="rect">
            <a:avLst/>
          </a:prstGeom>
          <a:solidFill>
            <a:srgbClr val="F38F67"/>
          </a:solidFill>
          <a:ln w="9525">
            <a:solidFill>
              <a:schemeClr val="tx1"/>
            </a:solidFill>
            <a:miter lim="800000"/>
            <a:headEnd/>
            <a:tailEnd/>
          </a:ln>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350"/>
          </a:p>
        </p:txBody>
      </p:sp>
      <p:sp>
        <p:nvSpPr>
          <p:cNvPr id="22533" name="Rectangle 5"/>
          <p:cNvSpPr>
            <a:spLocks noChangeArrowheads="1"/>
          </p:cNvSpPr>
          <p:nvPr/>
        </p:nvSpPr>
        <p:spPr bwMode="auto">
          <a:xfrm>
            <a:off x="6972300" y="4572000"/>
            <a:ext cx="571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ru-RU" altLang="en-US">
                <a:latin typeface="Times New Roman" panose="02020603050405020304" pitchFamily="18" charset="0"/>
                <a:cs typeface="Times New Roman" panose="02020603050405020304" pitchFamily="18" charset="0"/>
                <a:sym typeface="Symbol" panose="05050102010706020507" pitchFamily="18" charset="2"/>
              </a:rPr>
              <a:t></a:t>
            </a:r>
            <a:r>
              <a:rPr lang="en-US" altLang="en-US" baseline="-25000">
                <a:latin typeface="Times New Roman" panose="02020603050405020304" pitchFamily="18" charset="0"/>
                <a:cs typeface="Times New Roman" panose="02020603050405020304" pitchFamily="18" charset="0"/>
                <a:sym typeface="Symbol" panose="05050102010706020507" pitchFamily="18" charset="2"/>
              </a:rPr>
              <a:t>1</a:t>
            </a:r>
            <a:endParaRPr lang="ru-RU" altLang="en-US" baseline="-25000">
              <a:latin typeface="Times New Roman" panose="02020603050405020304" pitchFamily="18" charset="0"/>
              <a:cs typeface="Times New Roman" panose="02020603050405020304" pitchFamily="18" charset="0"/>
              <a:sym typeface="Symbol" panose="05050102010706020507" pitchFamily="18" charset="2"/>
            </a:endParaRPr>
          </a:p>
        </p:txBody>
      </p:sp>
      <p:sp>
        <p:nvSpPr>
          <p:cNvPr id="29703" name="Freeform 7"/>
          <p:cNvSpPr>
            <a:spLocks/>
          </p:cNvSpPr>
          <p:nvPr/>
        </p:nvSpPr>
        <p:spPr bwMode="auto">
          <a:xfrm>
            <a:off x="4514850" y="1314450"/>
            <a:ext cx="2914650" cy="2952750"/>
          </a:xfrm>
          <a:custGeom>
            <a:avLst/>
            <a:gdLst>
              <a:gd name="T0" fmla="*/ 0 w 2448"/>
              <a:gd name="T1" fmla="*/ 2147483647 h 2480"/>
              <a:gd name="T2" fmla="*/ 1693545118 w 2448"/>
              <a:gd name="T3" fmla="*/ 0 h 2480"/>
              <a:gd name="T4" fmla="*/ 2147483647 w 2448"/>
              <a:gd name="T5" fmla="*/ 0 h 2480"/>
              <a:gd name="T6" fmla="*/ 2147483647 w 2448"/>
              <a:gd name="T7" fmla="*/ 2147483647 h 2480"/>
              <a:gd name="T8" fmla="*/ 1398687351 w 2448"/>
              <a:gd name="T9" fmla="*/ 2147483647 h 2480"/>
              <a:gd name="T10" fmla="*/ 0 w 2448"/>
              <a:gd name="T11" fmla="*/ 2147483647 h 2480"/>
              <a:gd name="T12" fmla="*/ 0 60000 65536"/>
              <a:gd name="T13" fmla="*/ 0 60000 65536"/>
              <a:gd name="T14" fmla="*/ 0 60000 65536"/>
              <a:gd name="T15" fmla="*/ 0 60000 65536"/>
              <a:gd name="T16" fmla="*/ 0 60000 65536"/>
              <a:gd name="T17" fmla="*/ 0 60000 65536"/>
              <a:gd name="T18" fmla="*/ 0 w 2448"/>
              <a:gd name="T19" fmla="*/ 0 h 2480"/>
              <a:gd name="T20" fmla="*/ 2448 w 2448"/>
              <a:gd name="T21" fmla="*/ 2480 h 2480"/>
            </a:gdLst>
            <a:ahLst/>
            <a:cxnLst>
              <a:cxn ang="T12">
                <a:pos x="T0" y="T1"/>
              </a:cxn>
              <a:cxn ang="T13">
                <a:pos x="T2" y="T3"/>
              </a:cxn>
              <a:cxn ang="T14">
                <a:pos x="T4" y="T5"/>
              </a:cxn>
              <a:cxn ang="T15">
                <a:pos x="T6" y="T7"/>
              </a:cxn>
              <a:cxn ang="T16">
                <a:pos x="T8" y="T9"/>
              </a:cxn>
              <a:cxn ang="T17">
                <a:pos x="T10" y="T11"/>
              </a:cxn>
            </a:cxnLst>
            <a:rect l="T18" t="T19" r="T20" b="T21"/>
            <a:pathLst>
              <a:path w="2448" h="2480">
                <a:moveTo>
                  <a:pt x="0" y="1920"/>
                </a:moveTo>
                <a:lnTo>
                  <a:pt x="672" y="0"/>
                </a:lnTo>
                <a:lnTo>
                  <a:pt x="2448" y="0"/>
                </a:lnTo>
                <a:lnTo>
                  <a:pt x="2448" y="1872"/>
                </a:lnTo>
                <a:lnTo>
                  <a:pt x="555" y="2480"/>
                </a:lnTo>
                <a:lnTo>
                  <a:pt x="0" y="1920"/>
                </a:lnTo>
                <a:close/>
              </a:path>
            </a:pathLst>
          </a:custGeom>
          <a:solidFill>
            <a:schemeClr val="accent1">
              <a:lumMod val="40000"/>
              <a:lumOff val="60000"/>
            </a:schemeClr>
          </a:solidFill>
          <a:ln w="9525">
            <a:solidFill>
              <a:schemeClr val="tx1"/>
            </a:solidFill>
            <a:round/>
            <a:headEnd/>
            <a:tailEnd/>
          </a:ln>
        </p:spPr>
        <p:txBody>
          <a:bodyPr/>
          <a:lstStyle/>
          <a:p>
            <a:pPr>
              <a:defRPr/>
            </a:pPr>
            <a:endParaRPr lang="en-US" sz="1350" dirty="0"/>
          </a:p>
        </p:txBody>
      </p:sp>
      <p:sp>
        <p:nvSpPr>
          <p:cNvPr id="22536" name="AutoShape 8"/>
          <p:cNvSpPr>
            <a:spLocks noChangeArrowheads="1"/>
          </p:cNvSpPr>
          <p:nvPr/>
        </p:nvSpPr>
        <p:spPr bwMode="auto">
          <a:xfrm>
            <a:off x="4171950" y="3257550"/>
            <a:ext cx="1312069" cy="1314450"/>
          </a:xfrm>
          <a:prstGeom prst="rtTriangle">
            <a:avLst/>
          </a:prstGeom>
          <a:solidFill>
            <a:srgbClr val="B2B2B2"/>
          </a:solidFill>
          <a:ln w="9525">
            <a:solidFill>
              <a:schemeClr val="tx1"/>
            </a:solidFill>
            <a:miter lim="800000"/>
            <a:headEnd/>
            <a:tailEnd/>
          </a:ln>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350"/>
          </a:p>
        </p:txBody>
      </p:sp>
      <p:sp>
        <p:nvSpPr>
          <p:cNvPr id="22537" name="Rectangle 9"/>
          <p:cNvSpPr>
            <a:spLocks noChangeArrowheads="1"/>
          </p:cNvSpPr>
          <p:nvPr/>
        </p:nvSpPr>
        <p:spPr bwMode="auto">
          <a:xfrm>
            <a:off x="5314950" y="1771650"/>
            <a:ext cx="2000250"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solidFill>
                  <a:srgbClr val="0033CC"/>
                </a:solidFill>
                <a:latin typeface="Times New Roman" panose="02020603050405020304" pitchFamily="18" charset="0"/>
                <a:cs typeface="Times New Roman" panose="02020603050405020304" pitchFamily="18" charset="0"/>
                <a:sym typeface="Symbol" panose="05050102010706020507" pitchFamily="18" charset="2"/>
              </a:rPr>
              <a:t>“Corner”</a:t>
            </a:r>
            <a:br>
              <a:rPr lang="en-US" altLang="en-US">
                <a:latin typeface="Times New Roman" panose="02020603050405020304" pitchFamily="18" charset="0"/>
                <a:cs typeface="Times New Roman" panose="02020603050405020304" pitchFamily="18" charset="0"/>
                <a:sym typeface="Symbol" panose="05050102010706020507" pitchFamily="18" charset="2"/>
              </a:rPr>
            </a:br>
            <a:r>
              <a:rPr lang="ru-RU" altLang="en-US">
                <a:latin typeface="Times New Roman" panose="02020603050405020304" pitchFamily="18" charset="0"/>
                <a:cs typeface="Times New Roman" panose="02020603050405020304" pitchFamily="18" charset="0"/>
                <a:sym typeface="Symbol" panose="05050102010706020507" pitchFamily="18" charset="2"/>
              </a:rPr>
              <a:t></a:t>
            </a:r>
            <a:r>
              <a:rPr lang="en-US" altLang="en-US" baseline="-25000">
                <a:latin typeface="Times New Roman" panose="02020603050405020304" pitchFamily="18" charset="0"/>
                <a:cs typeface="Times New Roman" panose="02020603050405020304" pitchFamily="18" charset="0"/>
                <a:sym typeface="Symbol" panose="05050102010706020507" pitchFamily="18" charset="2"/>
              </a:rPr>
              <a:t>1</a:t>
            </a:r>
            <a:r>
              <a:rPr lang="en-US" altLang="en-US" sz="1500">
                <a:latin typeface="Times New Roman" panose="02020603050405020304" pitchFamily="18" charset="0"/>
                <a:cs typeface="Times New Roman" panose="02020603050405020304" pitchFamily="18" charset="0"/>
                <a:sym typeface="Symbol" panose="05050102010706020507" pitchFamily="18" charset="2"/>
              </a:rPr>
              <a:t> and </a:t>
            </a:r>
            <a:r>
              <a:rPr lang="ru-RU" altLang="en-US">
                <a:latin typeface="Times New Roman" panose="02020603050405020304" pitchFamily="18" charset="0"/>
                <a:cs typeface="Times New Roman" panose="02020603050405020304" pitchFamily="18" charset="0"/>
                <a:sym typeface="Symbol" panose="05050102010706020507" pitchFamily="18" charset="2"/>
              </a:rPr>
              <a:t></a:t>
            </a:r>
            <a:r>
              <a:rPr lang="en-US" altLang="en-US" baseline="-25000">
                <a:latin typeface="Times New Roman" panose="02020603050405020304" pitchFamily="18" charset="0"/>
                <a:cs typeface="Times New Roman" panose="02020603050405020304" pitchFamily="18" charset="0"/>
                <a:sym typeface="Symbol" panose="05050102010706020507" pitchFamily="18" charset="2"/>
              </a:rPr>
              <a:t>2</a:t>
            </a:r>
            <a:r>
              <a:rPr lang="en-US" altLang="en-US" sz="1500">
                <a:latin typeface="Times New Roman" panose="02020603050405020304" pitchFamily="18" charset="0"/>
                <a:cs typeface="Times New Roman" panose="02020603050405020304" pitchFamily="18" charset="0"/>
                <a:sym typeface="Symbol" panose="05050102010706020507" pitchFamily="18" charset="2"/>
              </a:rPr>
              <a:t> are large,</a:t>
            </a:r>
            <a:br>
              <a:rPr lang="en-US" altLang="en-US" sz="1500">
                <a:latin typeface="Times New Roman" panose="02020603050405020304" pitchFamily="18" charset="0"/>
                <a:cs typeface="Times New Roman" panose="02020603050405020304" pitchFamily="18" charset="0"/>
                <a:sym typeface="Symbol" panose="05050102010706020507" pitchFamily="18" charset="2"/>
              </a:rPr>
            </a:br>
            <a:r>
              <a:rPr lang="en-US" altLang="en-US" sz="1500">
                <a:latin typeface="Times New Roman" panose="02020603050405020304" pitchFamily="18" charset="0"/>
                <a:cs typeface="Times New Roman" panose="02020603050405020304" pitchFamily="18" charset="0"/>
                <a:sym typeface="Symbol" panose="05050102010706020507" pitchFamily="18" charset="2"/>
              </a:rPr>
              <a:t> </a:t>
            </a:r>
            <a:r>
              <a:rPr lang="ru-RU" altLang="en-US">
                <a:latin typeface="Times New Roman" panose="02020603050405020304" pitchFamily="18" charset="0"/>
                <a:cs typeface="Times New Roman" panose="02020603050405020304" pitchFamily="18" charset="0"/>
                <a:sym typeface="Symbol" panose="05050102010706020507" pitchFamily="18" charset="2"/>
              </a:rPr>
              <a:t></a:t>
            </a:r>
            <a:r>
              <a:rPr lang="en-US" altLang="en-US" baseline="-25000">
                <a:latin typeface="Times New Roman" panose="02020603050405020304" pitchFamily="18" charset="0"/>
                <a:cs typeface="Times New Roman" panose="02020603050405020304" pitchFamily="18" charset="0"/>
                <a:sym typeface="Symbol" panose="05050102010706020507" pitchFamily="18" charset="2"/>
              </a:rPr>
              <a:t>1 </a:t>
            </a:r>
            <a:r>
              <a:rPr lang="en-US" altLang="en-US">
                <a:latin typeface="Times New Roman" panose="02020603050405020304" pitchFamily="18" charset="0"/>
                <a:cs typeface="Times New Roman" panose="02020603050405020304" pitchFamily="18" charset="0"/>
                <a:sym typeface="Symbol" panose="05050102010706020507" pitchFamily="18" charset="2"/>
              </a:rPr>
              <a:t>~ </a:t>
            </a:r>
            <a:r>
              <a:rPr lang="ru-RU" altLang="en-US">
                <a:latin typeface="Times New Roman" panose="02020603050405020304" pitchFamily="18" charset="0"/>
                <a:cs typeface="Times New Roman" panose="02020603050405020304" pitchFamily="18" charset="0"/>
                <a:sym typeface="Symbol" panose="05050102010706020507" pitchFamily="18" charset="2"/>
              </a:rPr>
              <a:t></a:t>
            </a:r>
            <a:r>
              <a:rPr lang="en-US" altLang="en-US" baseline="-25000">
                <a:latin typeface="Times New Roman" panose="02020603050405020304" pitchFamily="18" charset="0"/>
                <a:cs typeface="Times New Roman" panose="02020603050405020304" pitchFamily="18" charset="0"/>
                <a:sym typeface="Symbol" panose="05050102010706020507" pitchFamily="18" charset="2"/>
              </a:rPr>
              <a:t>2</a:t>
            </a:r>
            <a:r>
              <a:rPr lang="en-US" altLang="en-US" sz="1500">
                <a:latin typeface="Times New Roman" panose="02020603050405020304" pitchFamily="18" charset="0"/>
                <a:cs typeface="Times New Roman" panose="02020603050405020304" pitchFamily="18" charset="0"/>
                <a:sym typeface="Symbol" panose="05050102010706020507" pitchFamily="18" charset="2"/>
              </a:rPr>
              <a:t>;</a:t>
            </a:r>
            <a:br>
              <a:rPr lang="en-US" altLang="en-US" sz="1500">
                <a:latin typeface="Times New Roman" panose="02020603050405020304" pitchFamily="18" charset="0"/>
                <a:cs typeface="Times New Roman" panose="02020603050405020304" pitchFamily="18" charset="0"/>
                <a:sym typeface="Symbol" panose="05050102010706020507" pitchFamily="18" charset="2"/>
              </a:rPr>
            </a:br>
            <a:r>
              <a:rPr lang="en-US" altLang="en-US" i="1">
                <a:latin typeface="Times New Roman" panose="02020603050405020304" pitchFamily="18" charset="0"/>
                <a:cs typeface="Times New Roman" panose="02020603050405020304" pitchFamily="18" charset="0"/>
                <a:sym typeface="Symbol" panose="05050102010706020507" pitchFamily="18" charset="2"/>
              </a:rPr>
              <a:t>E</a:t>
            </a:r>
            <a:r>
              <a:rPr lang="en-US" altLang="en-US" sz="1500">
                <a:latin typeface="Times New Roman" panose="02020603050405020304" pitchFamily="18" charset="0"/>
                <a:cs typeface="Times New Roman" panose="02020603050405020304" pitchFamily="18" charset="0"/>
                <a:sym typeface="Symbol" panose="05050102010706020507" pitchFamily="18" charset="2"/>
              </a:rPr>
              <a:t> increases in all directions</a:t>
            </a:r>
            <a:endParaRPr lang="ru-RU" altLang="en-US" sz="1500">
              <a:latin typeface="Times New Roman" panose="02020603050405020304" pitchFamily="18" charset="0"/>
              <a:cs typeface="Times New Roman" panose="02020603050405020304" pitchFamily="18" charset="0"/>
              <a:sym typeface="Symbol" panose="05050102010706020507" pitchFamily="18" charset="2"/>
            </a:endParaRPr>
          </a:p>
        </p:txBody>
      </p:sp>
      <p:sp>
        <p:nvSpPr>
          <p:cNvPr id="22538" name="Rectangle 10"/>
          <p:cNvSpPr>
            <a:spLocks noChangeArrowheads="1"/>
          </p:cNvSpPr>
          <p:nvPr/>
        </p:nvSpPr>
        <p:spPr bwMode="auto">
          <a:xfrm>
            <a:off x="1828800" y="3600451"/>
            <a:ext cx="1771650"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ru-RU" altLang="en-US">
                <a:latin typeface="Times New Roman" panose="02020603050405020304" pitchFamily="18" charset="0"/>
                <a:cs typeface="Times New Roman" panose="02020603050405020304" pitchFamily="18" charset="0"/>
                <a:sym typeface="Symbol" panose="05050102010706020507" pitchFamily="18" charset="2"/>
              </a:rPr>
              <a:t></a:t>
            </a:r>
            <a:r>
              <a:rPr lang="en-US" altLang="en-US" baseline="-25000">
                <a:latin typeface="Times New Roman" panose="02020603050405020304" pitchFamily="18" charset="0"/>
                <a:cs typeface="Times New Roman" panose="02020603050405020304" pitchFamily="18" charset="0"/>
                <a:sym typeface="Symbol" panose="05050102010706020507" pitchFamily="18" charset="2"/>
              </a:rPr>
              <a:t>1</a:t>
            </a:r>
            <a:r>
              <a:rPr lang="en-US" altLang="en-US" sz="1500">
                <a:latin typeface="Times New Roman" panose="02020603050405020304" pitchFamily="18" charset="0"/>
                <a:cs typeface="Times New Roman" panose="02020603050405020304" pitchFamily="18" charset="0"/>
                <a:sym typeface="Symbol" panose="05050102010706020507" pitchFamily="18" charset="2"/>
              </a:rPr>
              <a:t> and </a:t>
            </a:r>
            <a:r>
              <a:rPr lang="ru-RU" altLang="en-US">
                <a:latin typeface="Times New Roman" panose="02020603050405020304" pitchFamily="18" charset="0"/>
                <a:cs typeface="Times New Roman" panose="02020603050405020304" pitchFamily="18" charset="0"/>
                <a:sym typeface="Symbol" panose="05050102010706020507" pitchFamily="18" charset="2"/>
              </a:rPr>
              <a:t></a:t>
            </a:r>
            <a:r>
              <a:rPr lang="en-US" altLang="en-US" baseline="-25000">
                <a:latin typeface="Times New Roman" panose="02020603050405020304" pitchFamily="18" charset="0"/>
                <a:cs typeface="Times New Roman" panose="02020603050405020304" pitchFamily="18" charset="0"/>
                <a:sym typeface="Symbol" panose="05050102010706020507" pitchFamily="18" charset="2"/>
              </a:rPr>
              <a:t>2</a:t>
            </a:r>
            <a:r>
              <a:rPr lang="en-US" altLang="en-US" sz="1500">
                <a:latin typeface="Times New Roman" panose="02020603050405020304" pitchFamily="18" charset="0"/>
                <a:cs typeface="Times New Roman" panose="02020603050405020304" pitchFamily="18" charset="0"/>
                <a:sym typeface="Symbol" panose="05050102010706020507" pitchFamily="18" charset="2"/>
              </a:rPr>
              <a:t> are small;</a:t>
            </a:r>
            <a:br>
              <a:rPr lang="en-US" altLang="en-US" sz="1500">
                <a:latin typeface="Times New Roman" panose="02020603050405020304" pitchFamily="18" charset="0"/>
                <a:cs typeface="Times New Roman" panose="02020603050405020304" pitchFamily="18" charset="0"/>
                <a:sym typeface="Symbol" panose="05050102010706020507" pitchFamily="18" charset="2"/>
              </a:rPr>
            </a:br>
            <a:r>
              <a:rPr lang="en-US" altLang="en-US" i="1">
                <a:latin typeface="Times New Roman" panose="02020603050405020304" pitchFamily="18" charset="0"/>
                <a:cs typeface="Times New Roman" panose="02020603050405020304" pitchFamily="18" charset="0"/>
                <a:sym typeface="Symbol" panose="05050102010706020507" pitchFamily="18" charset="2"/>
              </a:rPr>
              <a:t>E</a:t>
            </a:r>
            <a:r>
              <a:rPr lang="en-US" altLang="en-US" sz="1500">
                <a:latin typeface="Times New Roman" panose="02020603050405020304" pitchFamily="18" charset="0"/>
                <a:cs typeface="Times New Roman" panose="02020603050405020304" pitchFamily="18" charset="0"/>
                <a:sym typeface="Symbol" panose="05050102010706020507" pitchFamily="18" charset="2"/>
              </a:rPr>
              <a:t> is almost constant in all directions</a:t>
            </a:r>
            <a:endParaRPr lang="ru-RU" altLang="en-US" sz="1500">
              <a:latin typeface="Times New Roman" panose="02020603050405020304" pitchFamily="18" charset="0"/>
              <a:cs typeface="Times New Roman" panose="02020603050405020304" pitchFamily="18" charset="0"/>
              <a:sym typeface="Symbol" panose="05050102010706020507" pitchFamily="18" charset="2"/>
            </a:endParaRPr>
          </a:p>
        </p:txBody>
      </p:sp>
      <p:sp>
        <p:nvSpPr>
          <p:cNvPr id="22539" name="Rectangle 11"/>
          <p:cNvSpPr>
            <a:spLocks noChangeArrowheads="1"/>
          </p:cNvSpPr>
          <p:nvPr/>
        </p:nvSpPr>
        <p:spPr bwMode="auto">
          <a:xfrm>
            <a:off x="6515100" y="3829051"/>
            <a:ext cx="9715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solidFill>
                  <a:srgbClr val="0033CC"/>
                </a:solidFill>
                <a:latin typeface="Times New Roman" panose="02020603050405020304" pitchFamily="18" charset="0"/>
                <a:cs typeface="Times New Roman" panose="02020603050405020304" pitchFamily="18" charset="0"/>
                <a:sym typeface="Symbol" panose="05050102010706020507" pitchFamily="18" charset="2"/>
              </a:rPr>
              <a:t>“Edge” </a:t>
            </a:r>
            <a:br>
              <a:rPr lang="en-US" altLang="en-US">
                <a:latin typeface="Times New Roman" panose="02020603050405020304" pitchFamily="18" charset="0"/>
                <a:cs typeface="Times New Roman" panose="02020603050405020304" pitchFamily="18" charset="0"/>
                <a:sym typeface="Symbol" panose="05050102010706020507" pitchFamily="18" charset="2"/>
              </a:rPr>
            </a:br>
            <a:r>
              <a:rPr lang="ru-RU" altLang="en-US">
                <a:latin typeface="Times New Roman" panose="02020603050405020304" pitchFamily="18" charset="0"/>
                <a:cs typeface="Times New Roman" panose="02020603050405020304" pitchFamily="18" charset="0"/>
                <a:sym typeface="Symbol" panose="05050102010706020507" pitchFamily="18" charset="2"/>
              </a:rPr>
              <a:t></a:t>
            </a:r>
            <a:r>
              <a:rPr lang="en-US" altLang="en-US" baseline="-25000">
                <a:latin typeface="Times New Roman" panose="02020603050405020304" pitchFamily="18" charset="0"/>
                <a:cs typeface="Times New Roman" panose="02020603050405020304" pitchFamily="18" charset="0"/>
                <a:sym typeface="Symbol" panose="05050102010706020507" pitchFamily="18" charset="2"/>
              </a:rPr>
              <a:t>1</a:t>
            </a:r>
            <a:r>
              <a:rPr lang="en-US" altLang="en-US" sz="1500">
                <a:latin typeface="Times New Roman" panose="02020603050405020304" pitchFamily="18" charset="0"/>
                <a:cs typeface="Times New Roman" panose="02020603050405020304" pitchFamily="18" charset="0"/>
                <a:sym typeface="Symbol" panose="05050102010706020507" pitchFamily="18" charset="2"/>
              </a:rPr>
              <a:t> &gt;&gt; </a:t>
            </a:r>
            <a:r>
              <a:rPr lang="ru-RU" altLang="en-US">
                <a:latin typeface="Times New Roman" panose="02020603050405020304" pitchFamily="18" charset="0"/>
                <a:cs typeface="Times New Roman" panose="02020603050405020304" pitchFamily="18" charset="0"/>
                <a:sym typeface="Symbol" panose="05050102010706020507" pitchFamily="18" charset="2"/>
              </a:rPr>
              <a:t></a:t>
            </a:r>
            <a:r>
              <a:rPr lang="en-US" altLang="en-US" baseline="-25000">
                <a:latin typeface="Times New Roman" panose="02020603050405020304" pitchFamily="18" charset="0"/>
                <a:cs typeface="Times New Roman" panose="02020603050405020304" pitchFamily="18" charset="0"/>
                <a:sym typeface="Symbol" panose="05050102010706020507" pitchFamily="18" charset="2"/>
              </a:rPr>
              <a:t>2</a:t>
            </a:r>
            <a:endParaRPr lang="ru-RU" altLang="en-US" sz="1500">
              <a:latin typeface="Times New Roman" panose="02020603050405020304" pitchFamily="18" charset="0"/>
              <a:cs typeface="Times New Roman" panose="02020603050405020304" pitchFamily="18" charset="0"/>
              <a:sym typeface="Symbol" panose="05050102010706020507" pitchFamily="18" charset="2"/>
            </a:endParaRPr>
          </a:p>
        </p:txBody>
      </p:sp>
      <p:sp>
        <p:nvSpPr>
          <p:cNvPr id="22540" name="Rectangle 12"/>
          <p:cNvSpPr>
            <a:spLocks noChangeArrowheads="1"/>
          </p:cNvSpPr>
          <p:nvPr/>
        </p:nvSpPr>
        <p:spPr bwMode="auto">
          <a:xfrm>
            <a:off x="4229100" y="1428751"/>
            <a:ext cx="9715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solidFill>
                  <a:srgbClr val="0033CC"/>
                </a:solidFill>
                <a:latin typeface="Times New Roman" panose="02020603050405020304" pitchFamily="18" charset="0"/>
                <a:cs typeface="Times New Roman" panose="02020603050405020304" pitchFamily="18" charset="0"/>
                <a:sym typeface="Symbol" panose="05050102010706020507" pitchFamily="18" charset="2"/>
              </a:rPr>
              <a:t>“Edge” </a:t>
            </a:r>
            <a:br>
              <a:rPr lang="en-US" altLang="en-US">
                <a:latin typeface="Times New Roman" panose="02020603050405020304" pitchFamily="18" charset="0"/>
                <a:cs typeface="Times New Roman" panose="02020603050405020304" pitchFamily="18" charset="0"/>
                <a:sym typeface="Symbol" panose="05050102010706020507" pitchFamily="18" charset="2"/>
              </a:rPr>
            </a:br>
            <a:r>
              <a:rPr lang="ru-RU" altLang="en-US">
                <a:latin typeface="Times New Roman" panose="02020603050405020304" pitchFamily="18" charset="0"/>
                <a:cs typeface="Times New Roman" panose="02020603050405020304" pitchFamily="18" charset="0"/>
                <a:sym typeface="Symbol" panose="05050102010706020507" pitchFamily="18" charset="2"/>
              </a:rPr>
              <a:t></a:t>
            </a:r>
            <a:r>
              <a:rPr lang="en-US" altLang="en-US" baseline="-25000">
                <a:latin typeface="Times New Roman" panose="02020603050405020304" pitchFamily="18" charset="0"/>
                <a:cs typeface="Times New Roman" panose="02020603050405020304" pitchFamily="18" charset="0"/>
                <a:sym typeface="Symbol" panose="05050102010706020507" pitchFamily="18" charset="2"/>
              </a:rPr>
              <a:t>2</a:t>
            </a:r>
            <a:r>
              <a:rPr lang="en-US" altLang="en-US" sz="1500">
                <a:latin typeface="Times New Roman" panose="02020603050405020304" pitchFamily="18" charset="0"/>
                <a:cs typeface="Times New Roman" panose="02020603050405020304" pitchFamily="18" charset="0"/>
                <a:sym typeface="Symbol" panose="05050102010706020507" pitchFamily="18" charset="2"/>
              </a:rPr>
              <a:t> &gt;&gt; </a:t>
            </a:r>
            <a:r>
              <a:rPr lang="ru-RU" altLang="en-US">
                <a:latin typeface="Times New Roman" panose="02020603050405020304" pitchFamily="18" charset="0"/>
                <a:cs typeface="Times New Roman" panose="02020603050405020304" pitchFamily="18" charset="0"/>
                <a:sym typeface="Symbol" panose="05050102010706020507" pitchFamily="18" charset="2"/>
              </a:rPr>
              <a:t></a:t>
            </a:r>
            <a:r>
              <a:rPr lang="en-US" altLang="en-US" baseline="-25000">
                <a:latin typeface="Times New Roman" panose="02020603050405020304" pitchFamily="18" charset="0"/>
                <a:cs typeface="Times New Roman" panose="02020603050405020304" pitchFamily="18" charset="0"/>
                <a:sym typeface="Symbol" panose="05050102010706020507" pitchFamily="18" charset="2"/>
              </a:rPr>
              <a:t>1</a:t>
            </a:r>
            <a:endParaRPr lang="ru-RU" altLang="en-US" sz="1500">
              <a:latin typeface="Times New Roman" panose="02020603050405020304" pitchFamily="18" charset="0"/>
              <a:cs typeface="Times New Roman" panose="02020603050405020304" pitchFamily="18" charset="0"/>
              <a:sym typeface="Symbol" panose="05050102010706020507" pitchFamily="18" charset="2"/>
            </a:endParaRPr>
          </a:p>
        </p:txBody>
      </p:sp>
      <p:sp>
        <p:nvSpPr>
          <p:cNvPr id="22541" name="Rectangle 13"/>
          <p:cNvSpPr>
            <a:spLocks noChangeArrowheads="1"/>
          </p:cNvSpPr>
          <p:nvPr/>
        </p:nvSpPr>
        <p:spPr bwMode="auto">
          <a:xfrm>
            <a:off x="4114800" y="3886201"/>
            <a:ext cx="914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a:solidFill>
                  <a:srgbClr val="0033CC"/>
                </a:solidFill>
                <a:latin typeface="Times New Roman" panose="02020603050405020304" pitchFamily="18" charset="0"/>
                <a:cs typeface="Times New Roman" panose="02020603050405020304" pitchFamily="18" charset="0"/>
                <a:sym typeface="Symbol" panose="05050102010706020507" pitchFamily="18" charset="2"/>
              </a:rPr>
              <a:t>“Flat” region</a:t>
            </a:r>
            <a:endParaRPr lang="ru-RU" altLang="en-US">
              <a:solidFill>
                <a:srgbClr val="0033CC"/>
              </a:solidFill>
              <a:latin typeface="Times New Roman" panose="02020603050405020304" pitchFamily="18" charset="0"/>
              <a:cs typeface="Times New Roman" panose="02020603050405020304" pitchFamily="18" charset="0"/>
              <a:sym typeface="Symbol" panose="05050102010706020507" pitchFamily="18" charset="2"/>
            </a:endParaRPr>
          </a:p>
        </p:txBody>
      </p:sp>
      <p:sp>
        <p:nvSpPr>
          <p:cNvPr id="22542" name="Text Box 14"/>
          <p:cNvSpPr txBox="1">
            <a:spLocks noChangeArrowheads="1"/>
          </p:cNvSpPr>
          <p:nvPr/>
        </p:nvSpPr>
        <p:spPr bwMode="auto">
          <a:xfrm>
            <a:off x="365554" y="1822044"/>
            <a:ext cx="36920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spcBef>
                <a:spcPct val="50000"/>
              </a:spcBef>
            </a:pPr>
            <a:r>
              <a:rPr lang="en-US" sz="1400" dirty="0">
                <a:cs typeface="Times New Roman" pitchFamily="18" charset="0"/>
              </a:rPr>
              <a:t>Classification of image points using eigenvalues </a:t>
            </a:r>
          </a:p>
        </p:txBody>
      </p:sp>
      <p:sp>
        <p:nvSpPr>
          <p:cNvPr id="22543" name="Oval 15"/>
          <p:cNvSpPr>
            <a:spLocks noChangeArrowheads="1"/>
          </p:cNvSpPr>
          <p:nvPr/>
        </p:nvSpPr>
        <p:spPr bwMode="auto">
          <a:xfrm>
            <a:off x="6343650" y="1600201"/>
            <a:ext cx="457200" cy="478631"/>
          </a:xfrm>
          <a:prstGeom prst="ellipse">
            <a:avLst/>
          </a:prstGeom>
          <a:solidFill>
            <a:srgbClr val="000099"/>
          </a:solidFill>
          <a:ln w="9525">
            <a:solidFill>
              <a:schemeClr val="tx1"/>
            </a:solidFill>
            <a:round/>
            <a:headEnd/>
            <a:tailEnd/>
          </a:ln>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350"/>
          </a:p>
        </p:txBody>
      </p:sp>
      <p:sp>
        <p:nvSpPr>
          <p:cNvPr id="22544" name="Oval 16"/>
          <p:cNvSpPr>
            <a:spLocks noChangeArrowheads="1"/>
          </p:cNvSpPr>
          <p:nvPr/>
        </p:nvSpPr>
        <p:spPr bwMode="auto">
          <a:xfrm>
            <a:off x="4281488" y="1371600"/>
            <a:ext cx="695325" cy="94060"/>
          </a:xfrm>
          <a:prstGeom prst="ellipse">
            <a:avLst/>
          </a:prstGeom>
          <a:solidFill>
            <a:srgbClr val="000099"/>
          </a:solidFill>
          <a:ln w="9525">
            <a:solidFill>
              <a:schemeClr val="tx1"/>
            </a:solidFill>
            <a:round/>
            <a:headEnd/>
            <a:tailEnd/>
          </a:ln>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350"/>
          </a:p>
        </p:txBody>
      </p:sp>
      <p:sp>
        <p:nvSpPr>
          <p:cNvPr id="22545" name="Oval 17"/>
          <p:cNvSpPr>
            <a:spLocks noChangeArrowheads="1"/>
          </p:cNvSpPr>
          <p:nvPr/>
        </p:nvSpPr>
        <p:spPr bwMode="auto">
          <a:xfrm>
            <a:off x="4343400" y="3714750"/>
            <a:ext cx="114300" cy="114300"/>
          </a:xfrm>
          <a:prstGeom prst="ellipse">
            <a:avLst/>
          </a:prstGeom>
          <a:solidFill>
            <a:srgbClr val="000099"/>
          </a:solidFill>
          <a:ln w="9525">
            <a:solidFill>
              <a:schemeClr val="tx1"/>
            </a:solidFill>
            <a:round/>
            <a:headEnd/>
            <a:tailEnd/>
          </a:ln>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350"/>
          </a:p>
        </p:txBody>
      </p:sp>
      <p:sp>
        <p:nvSpPr>
          <p:cNvPr id="22546" name="Oval 18"/>
          <p:cNvSpPr>
            <a:spLocks noChangeArrowheads="1"/>
          </p:cNvSpPr>
          <p:nvPr/>
        </p:nvSpPr>
        <p:spPr bwMode="auto">
          <a:xfrm rot="5542000">
            <a:off x="6131124" y="4167783"/>
            <a:ext cx="695325" cy="94060"/>
          </a:xfrm>
          <a:prstGeom prst="ellipse">
            <a:avLst/>
          </a:prstGeom>
          <a:solidFill>
            <a:srgbClr val="000099"/>
          </a:solidFill>
          <a:ln w="9525">
            <a:solidFill>
              <a:schemeClr val="tx1"/>
            </a:solidFill>
            <a:round/>
            <a:headEnd/>
            <a:tailEnd/>
          </a:ln>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350"/>
          </a:p>
        </p:txBody>
      </p:sp>
      <p:sp>
        <p:nvSpPr>
          <p:cNvPr id="18" name="Rectangle 6">
            <a:extLst>
              <a:ext uri="{FF2B5EF4-FFF2-40B4-BE49-F238E27FC236}">
                <a16:creationId xmlns:a16="http://schemas.microsoft.com/office/drawing/2014/main" id="{ADA923DE-FFAF-450A-8588-DF73F273ECD5}"/>
              </a:ext>
            </a:extLst>
          </p:cNvPr>
          <p:cNvSpPr>
            <a:spLocks noChangeArrowheads="1"/>
          </p:cNvSpPr>
          <p:nvPr/>
        </p:nvSpPr>
        <p:spPr bwMode="auto">
          <a:xfrm>
            <a:off x="3378543" y="1207552"/>
            <a:ext cx="1066800" cy="338554"/>
          </a:xfrm>
          <a:prstGeom prst="rect">
            <a:avLst/>
          </a:prstGeom>
          <a:noFill/>
          <a:ln w="9525">
            <a:noFill/>
            <a:miter lim="800000"/>
            <a:headEnd/>
            <a:tailEnd/>
          </a:ln>
        </p:spPr>
        <p:txBody>
          <a:bodyPr>
            <a:spAutoFit/>
          </a:bodyPr>
          <a:lstStyle/>
          <a:p>
            <a:pPr algn="ctr"/>
            <a:r>
              <a:rPr lang="ru-RU" sz="1600" dirty="0">
                <a:solidFill>
                  <a:schemeClr val="bg1"/>
                </a:solidFill>
                <a:latin typeface="Times New Roman" pitchFamily="18" charset="0"/>
                <a:cs typeface="Times New Roman" pitchFamily="18" charset="0"/>
                <a:sym typeface="Symbol" pitchFamily="18" charset="2"/>
              </a:rPr>
              <a:t></a:t>
            </a:r>
            <a:r>
              <a:rPr lang="en-US" sz="1600" baseline="-25000" dirty="0">
                <a:solidFill>
                  <a:schemeClr val="bg1"/>
                </a:solidFill>
                <a:latin typeface="Times New Roman" pitchFamily="18" charset="0"/>
                <a:cs typeface="Times New Roman" pitchFamily="18" charset="0"/>
                <a:sym typeface="Symbol" pitchFamily="18" charset="2"/>
              </a:rPr>
              <a:t>2</a:t>
            </a:r>
            <a:endParaRPr lang="ru-RU" sz="1600" baseline="-25000" dirty="0">
              <a:solidFill>
                <a:schemeClr val="bg1"/>
              </a:solidFill>
              <a:latin typeface="Times New Roman" pitchFamily="18" charset="0"/>
              <a:cs typeface="Times New Roman" pitchFamily="18" charset="0"/>
              <a:sym typeface="Symbol" pitchFamily="18" charset="2"/>
            </a:endParaRPr>
          </a:p>
        </p:txBody>
      </p:sp>
    </p:spTree>
    <p:extLst>
      <p:ext uri="{BB962C8B-B14F-4D97-AF65-F5344CB8AC3E}">
        <p14:creationId xmlns:p14="http://schemas.microsoft.com/office/powerpoint/2010/main" val="1926909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143000" y="0"/>
            <a:ext cx="6858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pic>
        <p:nvPicPr>
          <p:cNvPr id="19459" name="Picture 2" descr="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219661"/>
            <a:ext cx="4229100" cy="317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3"/>
          <p:cNvSpPr>
            <a:spLocks noGrp="1" noChangeArrowheads="1"/>
          </p:cNvSpPr>
          <p:nvPr>
            <p:ph type="title"/>
          </p:nvPr>
        </p:nvSpPr>
        <p:spPr>
          <a:xfrm>
            <a:off x="990600" y="311945"/>
            <a:ext cx="5915025" cy="994172"/>
          </a:xfrm>
        </p:spPr>
        <p:txBody>
          <a:bodyPr/>
          <a:lstStyle/>
          <a:p>
            <a:pPr eaLnBrk="1" hangingPunct="1"/>
            <a:r>
              <a:rPr lang="en-US" dirty="0"/>
              <a:t>Low-texture region</a:t>
            </a:r>
          </a:p>
        </p:txBody>
      </p:sp>
      <p:sp>
        <p:nvSpPr>
          <p:cNvPr id="19461" name="Line 4"/>
          <p:cNvSpPr>
            <a:spLocks noChangeShapeType="1"/>
          </p:cNvSpPr>
          <p:nvPr/>
        </p:nvSpPr>
        <p:spPr bwMode="auto">
          <a:xfrm flipH="1">
            <a:off x="3383756" y="2525777"/>
            <a:ext cx="28575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19462" name="Rectangle 5"/>
          <p:cNvSpPr>
            <a:spLocks noChangeArrowheads="1"/>
          </p:cNvSpPr>
          <p:nvPr/>
        </p:nvSpPr>
        <p:spPr bwMode="auto">
          <a:xfrm>
            <a:off x="3270648" y="4208860"/>
            <a:ext cx="4012637" cy="687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90000"/>
              </a:lnSpc>
              <a:spcBef>
                <a:spcPct val="20000"/>
              </a:spcBef>
              <a:buFontTx/>
              <a:buChar char="–"/>
            </a:pPr>
            <a:r>
              <a:rPr lang="en-US" sz="2100" dirty="0"/>
              <a:t> </a:t>
            </a:r>
            <a:r>
              <a:rPr lang="en-US" dirty="0"/>
              <a:t>gradients have small magnitude</a:t>
            </a:r>
          </a:p>
          <a:p>
            <a:pPr eaLnBrk="0" hangingPunct="0">
              <a:lnSpc>
                <a:spcPct val="90000"/>
              </a:lnSpc>
              <a:spcBef>
                <a:spcPct val="20000"/>
              </a:spcBef>
              <a:buFontTx/>
              <a:buChar char="–"/>
            </a:pPr>
            <a:r>
              <a:rPr lang="en-US" dirty="0"/>
              <a:t> small</a:t>
            </a:r>
            <a:r>
              <a:rPr lang="en-US" dirty="0">
                <a:latin typeface="Symbol" pitchFamily="18" charset="2"/>
              </a:rPr>
              <a:t> l</a:t>
            </a:r>
            <a:r>
              <a:rPr lang="en-US" baseline="-25000" dirty="0"/>
              <a:t>1</a:t>
            </a:r>
            <a:r>
              <a:rPr lang="en-US" dirty="0"/>
              <a:t>, small </a:t>
            </a:r>
            <a:r>
              <a:rPr lang="en-US" dirty="0">
                <a:latin typeface="Symbol" pitchFamily="18" charset="2"/>
              </a:rPr>
              <a:t>l</a:t>
            </a:r>
            <a:r>
              <a:rPr lang="en-US" baseline="-25000" dirty="0"/>
              <a:t>2</a:t>
            </a:r>
          </a:p>
        </p:txBody>
      </p:sp>
      <p:sp>
        <p:nvSpPr>
          <p:cNvPr id="19463" name="Rectangle 6"/>
          <p:cNvSpPr>
            <a:spLocks noChangeArrowheads="1"/>
          </p:cNvSpPr>
          <p:nvPr/>
        </p:nvSpPr>
        <p:spPr bwMode="auto">
          <a:xfrm>
            <a:off x="3245644" y="2468628"/>
            <a:ext cx="114300" cy="97631"/>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350"/>
          </a:p>
        </p:txBody>
      </p:sp>
      <p:sp>
        <p:nvSpPr>
          <p:cNvPr id="10" name="TextBox 9">
            <a:extLst>
              <a:ext uri="{FF2B5EF4-FFF2-40B4-BE49-F238E27FC236}">
                <a16:creationId xmlns:a16="http://schemas.microsoft.com/office/drawing/2014/main" id="{3A46A841-B3FA-471F-81F0-2C59078A77C9}"/>
              </a:ext>
            </a:extLst>
          </p:cNvPr>
          <p:cNvSpPr txBox="1"/>
          <p:nvPr/>
        </p:nvSpPr>
        <p:spPr>
          <a:xfrm>
            <a:off x="2590800" y="4368134"/>
            <a:ext cx="4572000" cy="369332"/>
          </a:xfrm>
          <a:prstGeom prst="rect">
            <a:avLst/>
          </a:prstGeom>
          <a:noFill/>
        </p:spPr>
        <p:txBody>
          <a:bodyPr wrap="square">
            <a:spAutoFit/>
          </a:bodyPr>
          <a:lstStyle/>
          <a:p>
            <a:r>
              <a:rPr lang="en-US" sz="1800" b="1" dirty="0"/>
              <a:t>A</a:t>
            </a:r>
            <a:r>
              <a:rPr lang="en-US" sz="1800" b="1" baseline="30000" dirty="0"/>
              <a:t>T</a:t>
            </a:r>
            <a:r>
              <a:rPr lang="en-US" sz="1800" b="1" dirty="0"/>
              <a:t>A</a:t>
            </a:r>
            <a:r>
              <a:rPr lang="en-US" sz="1800" dirty="0"/>
              <a:t> </a:t>
            </a:r>
            <a:endParaRPr lang="en-US" dirty="0"/>
          </a:p>
        </p:txBody>
      </p:sp>
    </p:spTree>
    <p:extLst>
      <p:ext uri="{BB962C8B-B14F-4D97-AF65-F5344CB8AC3E}">
        <p14:creationId xmlns:p14="http://schemas.microsoft.com/office/powerpoint/2010/main" val="226137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143000" y="0"/>
            <a:ext cx="6858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0483" name="Rectangle 2"/>
          <p:cNvSpPr>
            <a:spLocks noGrp="1" noChangeArrowheads="1"/>
          </p:cNvSpPr>
          <p:nvPr>
            <p:ph type="title"/>
          </p:nvPr>
        </p:nvSpPr>
        <p:spPr>
          <a:xfrm>
            <a:off x="914400" y="341115"/>
            <a:ext cx="5915025" cy="994172"/>
          </a:xfrm>
        </p:spPr>
        <p:txBody>
          <a:bodyPr/>
          <a:lstStyle/>
          <a:p>
            <a:pPr eaLnBrk="1" hangingPunct="1"/>
            <a:r>
              <a:rPr lang="en-US" dirty="0"/>
              <a:t>Edge</a:t>
            </a:r>
          </a:p>
        </p:txBody>
      </p:sp>
      <p:pic>
        <p:nvPicPr>
          <p:cNvPr id="20484" name="Picture 3" descr="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200150"/>
            <a:ext cx="4229100" cy="317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Line 4"/>
          <p:cNvSpPr>
            <a:spLocks noChangeShapeType="1"/>
          </p:cNvSpPr>
          <p:nvPr/>
        </p:nvSpPr>
        <p:spPr bwMode="auto">
          <a:xfrm flipH="1">
            <a:off x="5876925" y="2038350"/>
            <a:ext cx="28575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20486" name="Rectangle 5"/>
          <p:cNvSpPr>
            <a:spLocks noChangeArrowheads="1"/>
          </p:cNvSpPr>
          <p:nvPr/>
        </p:nvSpPr>
        <p:spPr bwMode="auto">
          <a:xfrm>
            <a:off x="5715000" y="1997870"/>
            <a:ext cx="114300" cy="97631"/>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350"/>
          </a:p>
        </p:txBody>
      </p:sp>
      <p:sp>
        <p:nvSpPr>
          <p:cNvPr id="20487" name="Rectangle 6"/>
          <p:cNvSpPr>
            <a:spLocks noChangeArrowheads="1"/>
          </p:cNvSpPr>
          <p:nvPr/>
        </p:nvSpPr>
        <p:spPr bwMode="auto">
          <a:xfrm>
            <a:off x="3257551" y="4241007"/>
            <a:ext cx="40286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90000"/>
              </a:lnSpc>
              <a:spcBef>
                <a:spcPct val="20000"/>
              </a:spcBef>
              <a:buFontTx/>
              <a:buChar char="–"/>
            </a:pPr>
            <a:r>
              <a:rPr lang="en-US" dirty="0"/>
              <a:t> gradients very large or very small</a:t>
            </a:r>
          </a:p>
          <a:p>
            <a:pPr eaLnBrk="0" hangingPunct="0">
              <a:lnSpc>
                <a:spcPct val="90000"/>
              </a:lnSpc>
              <a:spcBef>
                <a:spcPct val="20000"/>
              </a:spcBef>
              <a:buFontTx/>
              <a:buChar char="–"/>
            </a:pPr>
            <a:r>
              <a:rPr lang="en-US" dirty="0"/>
              <a:t> large</a:t>
            </a:r>
            <a:r>
              <a:rPr lang="en-US" dirty="0">
                <a:latin typeface="Symbol" pitchFamily="18" charset="2"/>
              </a:rPr>
              <a:t> l</a:t>
            </a:r>
            <a:r>
              <a:rPr lang="en-US" baseline="-25000" dirty="0"/>
              <a:t>1</a:t>
            </a:r>
            <a:r>
              <a:rPr lang="en-US" dirty="0"/>
              <a:t>, small </a:t>
            </a:r>
            <a:r>
              <a:rPr lang="en-US" dirty="0">
                <a:latin typeface="Symbol" pitchFamily="18" charset="2"/>
              </a:rPr>
              <a:t>l</a:t>
            </a:r>
            <a:r>
              <a:rPr lang="en-US" baseline="-25000" dirty="0"/>
              <a:t>2</a:t>
            </a:r>
          </a:p>
        </p:txBody>
      </p:sp>
      <p:sp>
        <p:nvSpPr>
          <p:cNvPr id="10" name="TextBox 9">
            <a:extLst>
              <a:ext uri="{FF2B5EF4-FFF2-40B4-BE49-F238E27FC236}">
                <a16:creationId xmlns:a16="http://schemas.microsoft.com/office/drawing/2014/main" id="{A05C7425-3890-4F93-972F-8F707179C6B1}"/>
              </a:ext>
            </a:extLst>
          </p:cNvPr>
          <p:cNvSpPr txBox="1"/>
          <p:nvPr/>
        </p:nvSpPr>
        <p:spPr>
          <a:xfrm>
            <a:off x="2590800" y="4241007"/>
            <a:ext cx="4572000" cy="369332"/>
          </a:xfrm>
          <a:prstGeom prst="rect">
            <a:avLst/>
          </a:prstGeom>
          <a:noFill/>
        </p:spPr>
        <p:txBody>
          <a:bodyPr wrap="square">
            <a:spAutoFit/>
          </a:bodyPr>
          <a:lstStyle/>
          <a:p>
            <a:r>
              <a:rPr lang="en-US" sz="1800" b="1" dirty="0"/>
              <a:t>A</a:t>
            </a:r>
            <a:r>
              <a:rPr lang="en-US" sz="1800" b="1" baseline="30000" dirty="0"/>
              <a:t>T</a:t>
            </a:r>
            <a:r>
              <a:rPr lang="en-US" sz="1800" b="1" dirty="0"/>
              <a:t>A</a:t>
            </a:r>
            <a:r>
              <a:rPr lang="en-US" sz="1800" dirty="0"/>
              <a:t> </a:t>
            </a:r>
            <a:endParaRPr lang="en-US" dirty="0"/>
          </a:p>
        </p:txBody>
      </p:sp>
    </p:spTree>
    <p:extLst>
      <p:ext uri="{BB962C8B-B14F-4D97-AF65-F5344CB8AC3E}">
        <p14:creationId xmlns:p14="http://schemas.microsoft.com/office/powerpoint/2010/main" val="2329965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1143000" y="0"/>
            <a:ext cx="6858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pic>
        <p:nvPicPr>
          <p:cNvPr id="21507" name="Picture 2" descr="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92233"/>
            <a:ext cx="4229100" cy="317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Rectangle 3"/>
          <p:cNvSpPr>
            <a:spLocks noGrp="1" noChangeArrowheads="1"/>
          </p:cNvSpPr>
          <p:nvPr>
            <p:ph type="title"/>
          </p:nvPr>
        </p:nvSpPr>
        <p:spPr>
          <a:xfrm>
            <a:off x="762000" y="563976"/>
            <a:ext cx="6571060" cy="530223"/>
          </a:xfrm>
        </p:spPr>
        <p:txBody>
          <a:bodyPr/>
          <a:lstStyle/>
          <a:p>
            <a:pPr eaLnBrk="1" hangingPunct="1"/>
            <a:r>
              <a:rPr lang="en-US" dirty="0"/>
              <a:t>High-texture region</a:t>
            </a:r>
          </a:p>
        </p:txBody>
      </p:sp>
      <p:sp>
        <p:nvSpPr>
          <p:cNvPr id="21509" name="Line 4"/>
          <p:cNvSpPr>
            <a:spLocks noChangeShapeType="1"/>
          </p:cNvSpPr>
          <p:nvPr/>
        </p:nvSpPr>
        <p:spPr bwMode="auto">
          <a:xfrm flipH="1">
            <a:off x="5632847" y="3480602"/>
            <a:ext cx="28575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21510" name="Rectangle 5"/>
          <p:cNvSpPr>
            <a:spLocks noChangeArrowheads="1"/>
          </p:cNvSpPr>
          <p:nvPr/>
        </p:nvSpPr>
        <p:spPr bwMode="auto">
          <a:xfrm>
            <a:off x="5503069" y="3431787"/>
            <a:ext cx="114300" cy="97631"/>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350"/>
          </a:p>
        </p:txBody>
      </p:sp>
      <p:sp>
        <p:nvSpPr>
          <p:cNvPr id="21511" name="Rectangle 6"/>
          <p:cNvSpPr>
            <a:spLocks noChangeArrowheads="1"/>
          </p:cNvSpPr>
          <p:nvPr/>
        </p:nvSpPr>
        <p:spPr bwMode="auto">
          <a:xfrm>
            <a:off x="3284935" y="4208860"/>
            <a:ext cx="4992072" cy="687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90000"/>
              </a:lnSpc>
              <a:spcBef>
                <a:spcPct val="20000"/>
              </a:spcBef>
              <a:buFontTx/>
              <a:buChar char="–"/>
            </a:pPr>
            <a:r>
              <a:rPr lang="en-US" sz="2100" dirty="0"/>
              <a:t> </a:t>
            </a:r>
            <a:r>
              <a:rPr lang="en-US" dirty="0"/>
              <a:t>gradients are different, large magnitudes</a:t>
            </a:r>
          </a:p>
          <a:p>
            <a:pPr eaLnBrk="0" hangingPunct="0">
              <a:lnSpc>
                <a:spcPct val="90000"/>
              </a:lnSpc>
              <a:spcBef>
                <a:spcPct val="20000"/>
              </a:spcBef>
              <a:buFontTx/>
              <a:buChar char="–"/>
            </a:pPr>
            <a:r>
              <a:rPr lang="en-US" dirty="0"/>
              <a:t> large</a:t>
            </a:r>
            <a:r>
              <a:rPr lang="en-US" dirty="0">
                <a:latin typeface="Symbol" pitchFamily="18" charset="2"/>
              </a:rPr>
              <a:t> l</a:t>
            </a:r>
            <a:r>
              <a:rPr lang="en-US" baseline="-25000" dirty="0"/>
              <a:t>1</a:t>
            </a:r>
            <a:r>
              <a:rPr lang="en-US" dirty="0"/>
              <a:t>, large </a:t>
            </a:r>
            <a:r>
              <a:rPr lang="en-US" dirty="0">
                <a:latin typeface="Symbol" pitchFamily="18" charset="2"/>
              </a:rPr>
              <a:t>l</a:t>
            </a:r>
            <a:r>
              <a:rPr lang="en-US" baseline="-25000" dirty="0"/>
              <a:t>2</a:t>
            </a:r>
          </a:p>
        </p:txBody>
      </p:sp>
      <p:sp>
        <p:nvSpPr>
          <p:cNvPr id="10" name="TextBox 9">
            <a:extLst>
              <a:ext uri="{FF2B5EF4-FFF2-40B4-BE49-F238E27FC236}">
                <a16:creationId xmlns:a16="http://schemas.microsoft.com/office/drawing/2014/main" id="{545C15ED-EB45-4201-AA12-989CCD4412CF}"/>
              </a:ext>
            </a:extLst>
          </p:cNvPr>
          <p:cNvSpPr txBox="1"/>
          <p:nvPr/>
        </p:nvSpPr>
        <p:spPr>
          <a:xfrm>
            <a:off x="2590800" y="4368134"/>
            <a:ext cx="4572000" cy="369332"/>
          </a:xfrm>
          <a:prstGeom prst="rect">
            <a:avLst/>
          </a:prstGeom>
          <a:noFill/>
        </p:spPr>
        <p:txBody>
          <a:bodyPr wrap="square">
            <a:spAutoFit/>
          </a:bodyPr>
          <a:lstStyle/>
          <a:p>
            <a:r>
              <a:rPr lang="en-US" sz="1800" b="1" dirty="0"/>
              <a:t>A</a:t>
            </a:r>
            <a:r>
              <a:rPr lang="en-US" sz="1800" b="1" baseline="30000" dirty="0"/>
              <a:t>T</a:t>
            </a:r>
            <a:r>
              <a:rPr lang="en-US" sz="1800" b="1" dirty="0"/>
              <a:t>A</a:t>
            </a:r>
            <a:r>
              <a:rPr lang="en-US" sz="1800" dirty="0"/>
              <a:t> </a:t>
            </a:r>
            <a:endParaRPr lang="en-US" dirty="0"/>
          </a:p>
        </p:txBody>
      </p:sp>
    </p:spTree>
    <p:extLst>
      <p:ext uri="{BB962C8B-B14F-4D97-AF65-F5344CB8AC3E}">
        <p14:creationId xmlns:p14="http://schemas.microsoft.com/office/powerpoint/2010/main" val="185009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1143000" y="0"/>
            <a:ext cx="6858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2531" name="Rectangle 2"/>
          <p:cNvSpPr>
            <a:spLocks noGrp="1" noChangeArrowheads="1"/>
          </p:cNvSpPr>
          <p:nvPr>
            <p:ph type="title"/>
          </p:nvPr>
        </p:nvSpPr>
        <p:spPr/>
        <p:txBody>
          <a:bodyPr/>
          <a:lstStyle/>
          <a:p>
            <a:pPr eaLnBrk="1" hangingPunct="1"/>
            <a:r>
              <a:rPr lang="en-US"/>
              <a:t>The aperture problem resolved</a:t>
            </a:r>
          </a:p>
        </p:txBody>
      </p:sp>
      <p:sp>
        <p:nvSpPr>
          <p:cNvPr id="22532" name="Oval 5"/>
          <p:cNvSpPr>
            <a:spLocks noChangeArrowheads="1"/>
          </p:cNvSpPr>
          <p:nvPr/>
        </p:nvSpPr>
        <p:spPr bwMode="auto">
          <a:xfrm>
            <a:off x="3657600" y="1771650"/>
            <a:ext cx="1943100" cy="1943100"/>
          </a:xfrm>
          <a:prstGeom prst="ellipse">
            <a:avLst/>
          </a:prstGeom>
          <a:noFill/>
          <a:ln w="635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350"/>
          </a:p>
        </p:txBody>
      </p:sp>
      <p:sp>
        <p:nvSpPr>
          <p:cNvPr id="417798" name="Line 6"/>
          <p:cNvSpPr>
            <a:spLocks noChangeShapeType="1"/>
          </p:cNvSpPr>
          <p:nvPr/>
        </p:nvSpPr>
        <p:spPr bwMode="auto">
          <a:xfrm>
            <a:off x="4572000" y="4400550"/>
            <a:ext cx="1371600" cy="514350"/>
          </a:xfrm>
          <a:prstGeom prst="line">
            <a:avLst/>
          </a:prstGeom>
          <a:noFill/>
          <a:ln w="635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sz="1350"/>
          </a:p>
        </p:txBody>
      </p:sp>
      <p:sp>
        <p:nvSpPr>
          <p:cNvPr id="417799" name="Text Box 7"/>
          <p:cNvSpPr txBox="1">
            <a:spLocks noChangeArrowheads="1"/>
          </p:cNvSpPr>
          <p:nvPr/>
        </p:nvSpPr>
        <p:spPr bwMode="auto">
          <a:xfrm>
            <a:off x="5957888" y="4343400"/>
            <a:ext cx="17235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b="1"/>
              <a:t>Actual motion</a:t>
            </a:r>
          </a:p>
        </p:txBody>
      </p:sp>
      <p:grpSp>
        <p:nvGrpSpPr>
          <p:cNvPr id="2" name="Group 10"/>
          <p:cNvGrpSpPr>
            <a:grpSpLocks/>
          </p:cNvGrpSpPr>
          <p:nvPr/>
        </p:nvGrpSpPr>
        <p:grpSpPr bwMode="auto">
          <a:xfrm>
            <a:off x="3543300" y="1200150"/>
            <a:ext cx="1143000" cy="2971800"/>
            <a:chOff x="3200400" y="1600200"/>
            <a:chExt cx="1524000" cy="3962400"/>
          </a:xfrm>
        </p:grpSpPr>
        <p:sp>
          <p:nvSpPr>
            <p:cNvPr id="22539" name="Line 3"/>
            <p:cNvSpPr>
              <a:spLocks noChangeShapeType="1"/>
            </p:cNvSpPr>
            <p:nvPr/>
          </p:nvSpPr>
          <p:spPr bwMode="auto">
            <a:xfrm>
              <a:off x="3200400" y="1600200"/>
              <a:ext cx="1524000" cy="396240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cxnSp>
          <p:nvCxnSpPr>
            <p:cNvPr id="9" name="Straight Connector 8"/>
            <p:cNvCxnSpPr/>
            <p:nvPr/>
          </p:nvCxnSpPr>
          <p:spPr>
            <a:xfrm flipV="1">
              <a:off x="3657600" y="3505200"/>
              <a:ext cx="1066800" cy="38100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 name="Group 11"/>
          <p:cNvGrpSpPr>
            <a:grpSpLocks/>
          </p:cNvGrpSpPr>
          <p:nvPr/>
        </p:nvGrpSpPr>
        <p:grpSpPr bwMode="auto">
          <a:xfrm>
            <a:off x="4400550" y="1428750"/>
            <a:ext cx="1143000" cy="2971800"/>
            <a:chOff x="3200400" y="1600200"/>
            <a:chExt cx="1524000" cy="3962400"/>
          </a:xfrm>
        </p:grpSpPr>
        <p:sp>
          <p:nvSpPr>
            <p:cNvPr id="22537" name="Line 3"/>
            <p:cNvSpPr>
              <a:spLocks noChangeShapeType="1"/>
            </p:cNvSpPr>
            <p:nvPr/>
          </p:nvSpPr>
          <p:spPr bwMode="auto">
            <a:xfrm>
              <a:off x="3200400" y="1600200"/>
              <a:ext cx="1524000" cy="396240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cxnSp>
          <p:nvCxnSpPr>
            <p:cNvPr id="14" name="Straight Connector 13"/>
            <p:cNvCxnSpPr/>
            <p:nvPr/>
          </p:nvCxnSpPr>
          <p:spPr>
            <a:xfrm flipV="1">
              <a:off x="3657600" y="3505200"/>
              <a:ext cx="1066800" cy="38100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7222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77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77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798" grpId="0" animBg="1"/>
      <p:bldP spid="41779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168" y="592322"/>
            <a:ext cx="6571060" cy="530223"/>
          </a:xfrm>
        </p:spPr>
        <p:txBody>
          <a:bodyPr/>
          <a:lstStyle/>
          <a:p>
            <a:r>
              <a:rPr lang="en-US" dirty="0"/>
              <a:t>Previous class</a:t>
            </a:r>
          </a:p>
        </p:txBody>
      </p:sp>
      <p:sp>
        <p:nvSpPr>
          <p:cNvPr id="3" name="Content Placeholder 2"/>
          <p:cNvSpPr>
            <a:spLocks noGrp="1"/>
          </p:cNvSpPr>
          <p:nvPr>
            <p:ph idx="1"/>
          </p:nvPr>
        </p:nvSpPr>
        <p:spPr>
          <a:xfrm>
            <a:off x="366679" y="1827852"/>
            <a:ext cx="4919402" cy="3549466"/>
          </a:xfrm>
        </p:spPr>
        <p:txBody>
          <a:bodyPr>
            <a:normAutofit/>
          </a:bodyPr>
          <a:lstStyle/>
          <a:p>
            <a:r>
              <a:rPr lang="en-US" sz="1600" dirty="0"/>
              <a:t>Interest point/</a:t>
            </a:r>
            <a:r>
              <a:rPr lang="en-US" sz="1600" dirty="0" err="1"/>
              <a:t>keypoint</a:t>
            </a:r>
            <a:r>
              <a:rPr lang="en-US" sz="1600" dirty="0"/>
              <a:t>/feature detectors</a:t>
            </a:r>
          </a:p>
          <a:p>
            <a:pPr lvl="1"/>
            <a:r>
              <a:rPr lang="en-US" sz="1600" dirty="0"/>
              <a:t>Harris: detects corners </a:t>
            </a:r>
          </a:p>
          <a:p>
            <a:pPr marL="342900" lvl="1" indent="0">
              <a:buNone/>
            </a:pPr>
            <a:endParaRPr lang="en-US" sz="1600" dirty="0"/>
          </a:p>
          <a:p>
            <a:r>
              <a:rPr lang="en-US" sz="1600" dirty="0"/>
              <a:t>Feature matching</a:t>
            </a:r>
          </a:p>
          <a:p>
            <a:pPr lvl="1"/>
            <a:r>
              <a:rPr lang="en-US" altLang="en-US" sz="1600" dirty="0"/>
              <a:t>Ratio distance = ||f</a:t>
            </a:r>
            <a:r>
              <a:rPr lang="en-US" altLang="en-US" sz="1600" baseline="-25000" dirty="0"/>
              <a:t>1</a:t>
            </a:r>
            <a:r>
              <a:rPr lang="en-US" altLang="en-US" sz="1600" dirty="0"/>
              <a:t> - f</a:t>
            </a:r>
            <a:r>
              <a:rPr lang="en-US" altLang="en-US" sz="1600" baseline="-25000" dirty="0"/>
              <a:t>2</a:t>
            </a:r>
            <a:r>
              <a:rPr lang="en-US" altLang="en-US" sz="1600" dirty="0"/>
              <a:t> || / || f</a:t>
            </a:r>
            <a:r>
              <a:rPr lang="en-US" altLang="en-US" sz="1600" baseline="-25000" dirty="0"/>
              <a:t>1</a:t>
            </a:r>
            <a:r>
              <a:rPr lang="en-US" altLang="en-US" sz="1600" dirty="0"/>
              <a:t> - f</a:t>
            </a:r>
            <a:r>
              <a:rPr lang="en-US" altLang="en-US" sz="1600" baseline="-25000" dirty="0"/>
              <a:t>2</a:t>
            </a:r>
            <a:r>
              <a:rPr lang="en-US" altLang="en-US" sz="1600" dirty="0"/>
              <a:t>’ ||</a:t>
            </a:r>
          </a:p>
          <a:p>
            <a:pPr lvl="1"/>
            <a:r>
              <a:rPr lang="en-US" sz="1600" dirty="0"/>
              <a:t>Remove 90% false matches, 5% of true matches in Lowe’s study</a:t>
            </a:r>
          </a:p>
        </p:txBody>
      </p:sp>
      <p:grpSp>
        <p:nvGrpSpPr>
          <p:cNvPr id="13" name="Group 12"/>
          <p:cNvGrpSpPr/>
          <p:nvPr/>
        </p:nvGrpSpPr>
        <p:grpSpPr>
          <a:xfrm>
            <a:off x="5486400" y="3602585"/>
            <a:ext cx="2377716" cy="1235215"/>
            <a:chOff x="104775" y="2845046"/>
            <a:chExt cx="9052658" cy="4702822"/>
          </a:xfrm>
        </p:grpSpPr>
        <p:pic>
          <p:nvPicPr>
            <p:cNvPr id="14" name="Picture 2" descr="http://www.canyonstatevinyl.com/images/Picket%20Fenc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75" y="3162300"/>
              <a:ext cx="4314825"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6"/>
            <p:cNvSpPr>
              <a:spLocks noChangeArrowheads="1"/>
            </p:cNvSpPr>
            <p:nvPr/>
          </p:nvSpPr>
          <p:spPr bwMode="auto">
            <a:xfrm>
              <a:off x="1219200" y="4267200"/>
              <a:ext cx="304800" cy="304800"/>
            </a:xfrm>
            <a:prstGeom prst="rect">
              <a:avLst/>
            </a:prstGeom>
            <a:solidFill>
              <a:srgbClr val="00CC99">
                <a:alpha val="18039"/>
              </a:srgbClr>
            </a:solidFill>
            <a:ln w="28575">
              <a:solidFill>
                <a:srgbClr val="FFFF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1350"/>
            </a:p>
          </p:txBody>
        </p:sp>
        <p:pic>
          <p:nvPicPr>
            <p:cNvPr id="16" name="Picture 6" descr="http://www.canyonstatevinyl.com/images/Picket%20Fenc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5532" y="3162297"/>
              <a:ext cx="4314825" cy="32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9"/>
            <p:cNvSpPr>
              <a:spLocks noChangeArrowheads="1"/>
            </p:cNvSpPr>
            <p:nvPr/>
          </p:nvSpPr>
          <p:spPr bwMode="auto">
            <a:xfrm>
              <a:off x="1342967" y="3169359"/>
              <a:ext cx="1368318" cy="1581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100" dirty="0">
                  <a:solidFill>
                    <a:srgbClr val="FFFF00"/>
                  </a:solidFill>
                  <a:latin typeface="Arial" panose="020B0604020202020204" pitchFamily="34" charset="0"/>
                </a:rPr>
                <a:t>f</a:t>
              </a:r>
              <a:r>
                <a:rPr lang="en-US" altLang="en-US" sz="2100" baseline="-25000" dirty="0">
                  <a:solidFill>
                    <a:srgbClr val="FFFF00"/>
                  </a:solidFill>
                  <a:latin typeface="Arial" panose="020B0604020202020204" pitchFamily="34" charset="0"/>
                </a:rPr>
                <a:t>1</a:t>
              </a:r>
            </a:p>
          </p:txBody>
        </p:sp>
        <p:sp>
          <p:nvSpPr>
            <p:cNvPr id="18" name="Rectangle 11"/>
            <p:cNvSpPr>
              <a:spLocks noChangeArrowheads="1"/>
            </p:cNvSpPr>
            <p:nvPr/>
          </p:nvSpPr>
          <p:spPr bwMode="auto">
            <a:xfrm>
              <a:off x="8015288" y="4267200"/>
              <a:ext cx="304800" cy="304800"/>
            </a:xfrm>
            <a:prstGeom prst="rect">
              <a:avLst/>
            </a:prstGeom>
            <a:solidFill>
              <a:srgbClr val="00CC99">
                <a:alpha val="18039"/>
              </a:srgbClr>
            </a:solidFill>
            <a:ln w="28575">
              <a:solidFill>
                <a:srgbClr val="FFFF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1350"/>
            </a:p>
          </p:txBody>
        </p:sp>
        <p:sp>
          <p:nvSpPr>
            <p:cNvPr id="19" name="Rectangle 11"/>
            <p:cNvSpPr>
              <a:spLocks noChangeArrowheads="1"/>
            </p:cNvSpPr>
            <p:nvPr/>
          </p:nvSpPr>
          <p:spPr bwMode="auto">
            <a:xfrm>
              <a:off x="7789115" y="2845046"/>
              <a:ext cx="1368318" cy="1581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100" dirty="0">
                  <a:solidFill>
                    <a:srgbClr val="FFFF00"/>
                  </a:solidFill>
                  <a:latin typeface="Arial" panose="020B0604020202020204" pitchFamily="34" charset="0"/>
                </a:rPr>
                <a:t>f</a:t>
              </a:r>
              <a:r>
                <a:rPr lang="en-US" altLang="en-US" sz="2100" baseline="-25000" dirty="0">
                  <a:solidFill>
                    <a:srgbClr val="FFFF00"/>
                  </a:solidFill>
                  <a:latin typeface="Arial" panose="020B0604020202020204" pitchFamily="34" charset="0"/>
                </a:rPr>
                <a:t>2</a:t>
              </a:r>
            </a:p>
          </p:txBody>
        </p:sp>
        <p:sp>
          <p:nvSpPr>
            <p:cNvPr id="20" name="Rectangle 13"/>
            <p:cNvSpPr>
              <a:spLocks noChangeArrowheads="1"/>
            </p:cNvSpPr>
            <p:nvPr/>
          </p:nvSpPr>
          <p:spPr bwMode="auto">
            <a:xfrm>
              <a:off x="7216775" y="4267200"/>
              <a:ext cx="304800" cy="304800"/>
            </a:xfrm>
            <a:prstGeom prst="rect">
              <a:avLst/>
            </a:prstGeom>
            <a:solidFill>
              <a:srgbClr val="00CC99">
                <a:alpha val="18039"/>
              </a:srgbClr>
            </a:solidFill>
            <a:ln w="28575">
              <a:solidFill>
                <a:srgbClr val="FFFF00"/>
              </a:solidFill>
              <a:round/>
              <a:headEnd/>
              <a:tailEnd/>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endParaRPr lang="en-US" altLang="en-US" sz="1350"/>
            </a:p>
          </p:txBody>
        </p:sp>
        <p:sp>
          <p:nvSpPr>
            <p:cNvPr id="21" name="Rectangle 13"/>
            <p:cNvSpPr>
              <a:spLocks noChangeArrowheads="1"/>
            </p:cNvSpPr>
            <p:nvPr/>
          </p:nvSpPr>
          <p:spPr bwMode="auto">
            <a:xfrm>
              <a:off x="6242685" y="2893163"/>
              <a:ext cx="2174081" cy="1581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2100" dirty="0">
                  <a:solidFill>
                    <a:srgbClr val="FFFF00"/>
                  </a:solidFill>
                  <a:latin typeface="Arial" panose="020B0604020202020204" pitchFamily="34" charset="0"/>
                </a:rPr>
                <a:t>f</a:t>
              </a:r>
              <a:r>
                <a:rPr lang="en-US" altLang="en-US" sz="2100" baseline="-25000" dirty="0">
                  <a:solidFill>
                    <a:srgbClr val="FFFF00"/>
                  </a:solidFill>
                  <a:latin typeface="Arial" panose="020B0604020202020204" pitchFamily="34" charset="0"/>
                </a:rPr>
                <a:t>2</a:t>
              </a:r>
              <a:r>
                <a:rPr lang="en-US" altLang="en-US" sz="2100" baseline="30000" dirty="0">
                  <a:solidFill>
                    <a:srgbClr val="FFFF00"/>
                  </a:solidFill>
                  <a:latin typeface="Arial" panose="020B0604020202020204" pitchFamily="34" charset="0"/>
                </a:rPr>
                <a:t>'</a:t>
              </a:r>
            </a:p>
          </p:txBody>
        </p:sp>
        <p:sp>
          <p:nvSpPr>
            <p:cNvPr id="22" name="Rectangle 14"/>
            <p:cNvSpPr>
              <a:spLocks noChangeArrowheads="1"/>
            </p:cNvSpPr>
            <p:nvPr/>
          </p:nvSpPr>
          <p:spPr bwMode="auto">
            <a:xfrm>
              <a:off x="1714742" y="6122663"/>
              <a:ext cx="1270668" cy="1406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i="1" dirty="0">
                  <a:latin typeface="Arial" panose="020B0604020202020204" pitchFamily="34" charset="0"/>
                </a:rPr>
                <a:t>I</a:t>
              </a:r>
              <a:r>
                <a:rPr lang="en-US" altLang="en-US" baseline="-25000" dirty="0">
                  <a:latin typeface="Arial" panose="020B0604020202020204" pitchFamily="34" charset="0"/>
                </a:rPr>
                <a:t>1</a:t>
              </a:r>
            </a:p>
          </p:txBody>
        </p:sp>
        <p:sp>
          <p:nvSpPr>
            <p:cNvPr id="23" name="Rectangle 8"/>
            <p:cNvSpPr>
              <a:spLocks noChangeArrowheads="1"/>
            </p:cNvSpPr>
            <p:nvPr/>
          </p:nvSpPr>
          <p:spPr bwMode="auto">
            <a:xfrm>
              <a:off x="6396096" y="6141714"/>
              <a:ext cx="1270668" cy="1406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i="1" dirty="0">
                  <a:latin typeface="Arial" panose="020B0604020202020204" pitchFamily="34" charset="0"/>
                </a:rPr>
                <a:t>I</a:t>
              </a:r>
              <a:r>
                <a:rPr lang="en-US" altLang="en-US" baseline="-25000" dirty="0">
                  <a:latin typeface="Arial" panose="020B0604020202020204" pitchFamily="34" charset="0"/>
                </a:rPr>
                <a:t>2</a:t>
              </a:r>
            </a:p>
          </p:txBody>
        </p:sp>
      </p:grpSp>
      <p:pic>
        <p:nvPicPr>
          <p:cNvPr id="4" name="Picture 3">
            <a:extLst>
              <a:ext uri="{FF2B5EF4-FFF2-40B4-BE49-F238E27FC236}">
                <a16:creationId xmlns:a16="http://schemas.microsoft.com/office/drawing/2014/main" id="{CA4692CA-D8FC-4212-A172-E0D6CEED0BC3}"/>
              </a:ext>
            </a:extLst>
          </p:cNvPr>
          <p:cNvPicPr>
            <a:picLocks noChangeAspect="1"/>
          </p:cNvPicPr>
          <p:nvPr/>
        </p:nvPicPr>
        <p:blipFill>
          <a:blip r:embed="rId3"/>
          <a:stretch>
            <a:fillRect/>
          </a:stretch>
        </p:blipFill>
        <p:spPr>
          <a:xfrm>
            <a:off x="5596332" y="1750259"/>
            <a:ext cx="2133911" cy="1382048"/>
          </a:xfrm>
          <a:prstGeom prst="rect">
            <a:avLst/>
          </a:prstGeom>
        </p:spPr>
      </p:pic>
    </p:spTree>
    <p:extLst>
      <p:ext uri="{BB962C8B-B14F-4D97-AF65-F5344CB8AC3E}">
        <p14:creationId xmlns:p14="http://schemas.microsoft.com/office/powerpoint/2010/main" val="277927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1143000" y="0"/>
            <a:ext cx="6858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3555" name="Rectangle 2"/>
          <p:cNvSpPr>
            <a:spLocks noGrp="1" noChangeArrowheads="1"/>
          </p:cNvSpPr>
          <p:nvPr>
            <p:ph type="title"/>
          </p:nvPr>
        </p:nvSpPr>
        <p:spPr/>
        <p:txBody>
          <a:bodyPr/>
          <a:lstStyle/>
          <a:p>
            <a:pPr eaLnBrk="1" hangingPunct="1"/>
            <a:r>
              <a:rPr lang="en-US"/>
              <a:t>The aperture problem resolved</a:t>
            </a:r>
          </a:p>
        </p:txBody>
      </p:sp>
      <p:sp>
        <p:nvSpPr>
          <p:cNvPr id="23556" name="Oval 5"/>
          <p:cNvSpPr>
            <a:spLocks noChangeArrowheads="1"/>
          </p:cNvSpPr>
          <p:nvPr/>
        </p:nvSpPr>
        <p:spPr bwMode="auto">
          <a:xfrm>
            <a:off x="3657600" y="1771650"/>
            <a:ext cx="1943100" cy="1943100"/>
          </a:xfrm>
          <a:prstGeom prst="ellipse">
            <a:avLst/>
          </a:prstGeom>
          <a:noFill/>
          <a:ln w="635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1350"/>
          </a:p>
        </p:txBody>
      </p:sp>
      <p:sp>
        <p:nvSpPr>
          <p:cNvPr id="415751" name="Text Box 7"/>
          <p:cNvSpPr txBox="1">
            <a:spLocks noChangeArrowheads="1"/>
          </p:cNvSpPr>
          <p:nvPr/>
        </p:nvSpPr>
        <p:spPr bwMode="auto">
          <a:xfrm>
            <a:off x="5772150" y="4457700"/>
            <a:ext cx="21082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b="1"/>
              <a:t>Perceived motion</a:t>
            </a:r>
          </a:p>
        </p:txBody>
      </p:sp>
      <p:grpSp>
        <p:nvGrpSpPr>
          <p:cNvPr id="2" name="Group 10"/>
          <p:cNvGrpSpPr>
            <a:grpSpLocks/>
          </p:cNvGrpSpPr>
          <p:nvPr/>
        </p:nvGrpSpPr>
        <p:grpSpPr bwMode="auto">
          <a:xfrm>
            <a:off x="3886200" y="2114550"/>
            <a:ext cx="800100" cy="1600200"/>
            <a:chOff x="3657600" y="2819400"/>
            <a:chExt cx="1066800" cy="2133600"/>
          </a:xfrm>
        </p:grpSpPr>
        <p:sp>
          <p:nvSpPr>
            <p:cNvPr id="23563" name="Line 3"/>
            <p:cNvSpPr>
              <a:spLocks noChangeShapeType="1"/>
            </p:cNvSpPr>
            <p:nvPr/>
          </p:nvSpPr>
          <p:spPr bwMode="auto">
            <a:xfrm>
              <a:off x="3657600" y="2819400"/>
              <a:ext cx="838200" cy="213360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cxnSp>
          <p:nvCxnSpPr>
            <p:cNvPr id="10" name="Straight Connector 9"/>
            <p:cNvCxnSpPr/>
            <p:nvPr/>
          </p:nvCxnSpPr>
          <p:spPr>
            <a:xfrm flipV="1">
              <a:off x="3657600" y="3505200"/>
              <a:ext cx="1066800" cy="38100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 name="Group 18"/>
          <p:cNvGrpSpPr>
            <a:grpSpLocks/>
          </p:cNvGrpSpPr>
          <p:nvPr/>
        </p:nvGrpSpPr>
        <p:grpSpPr bwMode="auto">
          <a:xfrm>
            <a:off x="4572000" y="1828800"/>
            <a:ext cx="972741" cy="1657350"/>
            <a:chOff x="4572000" y="2438400"/>
            <a:chExt cx="1296690" cy="2209800"/>
          </a:xfrm>
        </p:grpSpPr>
        <p:sp>
          <p:nvSpPr>
            <p:cNvPr id="23561" name="Line 3"/>
            <p:cNvSpPr>
              <a:spLocks noChangeShapeType="1"/>
            </p:cNvSpPr>
            <p:nvPr/>
          </p:nvSpPr>
          <p:spPr bwMode="auto">
            <a:xfrm>
              <a:off x="4572000" y="2438400"/>
              <a:ext cx="838200" cy="2209800"/>
            </a:xfrm>
            <a:prstGeom prst="line">
              <a:avLst/>
            </a:prstGeom>
            <a:noFill/>
            <a:ln w="381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sz="1350"/>
            </a:p>
          </p:txBody>
        </p:sp>
        <p:cxnSp>
          <p:nvCxnSpPr>
            <p:cNvPr id="13" name="Straight Connector 12"/>
            <p:cNvCxnSpPr/>
            <p:nvPr/>
          </p:nvCxnSpPr>
          <p:spPr>
            <a:xfrm flipV="1">
              <a:off x="4802135" y="3810000"/>
              <a:ext cx="1066555" cy="38100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4" name="Line 6"/>
          <p:cNvSpPr>
            <a:spLocks noChangeShapeType="1"/>
          </p:cNvSpPr>
          <p:nvPr/>
        </p:nvSpPr>
        <p:spPr bwMode="auto">
          <a:xfrm>
            <a:off x="4572000" y="4400550"/>
            <a:ext cx="1371600" cy="514350"/>
          </a:xfrm>
          <a:prstGeom prst="line">
            <a:avLst/>
          </a:prstGeom>
          <a:noFill/>
          <a:ln w="635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sz="1350"/>
          </a:p>
        </p:txBody>
      </p:sp>
    </p:spTree>
    <p:extLst>
      <p:ext uri="{BB962C8B-B14F-4D97-AF65-F5344CB8AC3E}">
        <p14:creationId xmlns:p14="http://schemas.microsoft.com/office/powerpoint/2010/main" val="25804533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57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51" grpId="0"/>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286F022-298B-4543-9A69-08AFCB0563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8480" y="3124909"/>
            <a:ext cx="4962061" cy="20185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F69582-22B4-452F-AE6A-BBB4E6584463}"/>
              </a:ext>
            </a:extLst>
          </p:cNvPr>
          <p:cNvSpPr>
            <a:spLocks noGrp="1"/>
          </p:cNvSpPr>
          <p:nvPr>
            <p:ph type="title"/>
          </p:nvPr>
        </p:nvSpPr>
        <p:spPr/>
        <p:txBody>
          <a:bodyPr/>
          <a:lstStyle/>
          <a:p>
            <a:r>
              <a:rPr lang="en-US" dirty="0"/>
              <a:t>Modification to Harris to find features: Shi-</a:t>
            </a:r>
            <a:r>
              <a:rPr lang="en-US" dirty="0" err="1"/>
              <a:t>Tomasi</a:t>
            </a:r>
            <a:r>
              <a:rPr lang="en-US" dirty="0"/>
              <a:t> Corner Detector  </a:t>
            </a:r>
          </a:p>
        </p:txBody>
      </p:sp>
      <p:sp>
        <p:nvSpPr>
          <p:cNvPr id="6" name="Content Placeholder 5">
            <a:extLst>
              <a:ext uri="{FF2B5EF4-FFF2-40B4-BE49-F238E27FC236}">
                <a16:creationId xmlns:a16="http://schemas.microsoft.com/office/drawing/2014/main" id="{4DCA7A8F-D57E-4004-9AAD-2140963D2AF5}"/>
              </a:ext>
            </a:extLst>
          </p:cNvPr>
          <p:cNvSpPr>
            <a:spLocks noGrp="1"/>
          </p:cNvSpPr>
          <p:nvPr>
            <p:ph idx="1"/>
          </p:nvPr>
        </p:nvSpPr>
        <p:spPr>
          <a:xfrm>
            <a:off x="457200" y="1674117"/>
            <a:ext cx="5638800" cy="1812033"/>
          </a:xfrm>
        </p:spPr>
        <p:txBody>
          <a:bodyPr>
            <a:normAutofit/>
          </a:bodyPr>
          <a:lstStyle/>
          <a:p>
            <a:r>
              <a:rPr lang="en-US" sz="1600" dirty="0"/>
              <a:t>The modification is to the equation in which score  </a:t>
            </a:r>
            <a:r>
              <a:rPr lang="en-US" sz="1600" b="1" dirty="0"/>
              <a:t>R</a:t>
            </a:r>
            <a:r>
              <a:rPr lang="en-US" sz="1600" dirty="0"/>
              <a:t>  is calculated. In the Harris Corner Detector, the scoring function is given by:</a:t>
            </a:r>
          </a:p>
          <a:p>
            <a:r>
              <a:rPr lang="en-US" sz="1600" dirty="0"/>
              <a:t>Instead, Shi-</a:t>
            </a:r>
            <a:r>
              <a:rPr lang="en-US" sz="1600" dirty="0" err="1"/>
              <a:t>Tomasi</a:t>
            </a:r>
            <a:r>
              <a:rPr lang="en-US" sz="1600" dirty="0"/>
              <a:t> proposed the scoring function as:</a:t>
            </a:r>
          </a:p>
          <a:p>
            <a:r>
              <a:rPr lang="en-US" sz="1600" dirty="0"/>
              <a:t>The following compares the scoring functions of Harris (left) and Shi-</a:t>
            </a:r>
            <a:r>
              <a:rPr lang="en-US" sz="1600" dirty="0" err="1"/>
              <a:t>Tomasi</a:t>
            </a:r>
            <a:r>
              <a:rPr lang="en-US" sz="1600" dirty="0"/>
              <a:t> (right) </a:t>
            </a:r>
          </a:p>
        </p:txBody>
      </p:sp>
      <p:pic>
        <p:nvPicPr>
          <p:cNvPr id="8" name="Picture 7">
            <a:extLst>
              <a:ext uri="{FF2B5EF4-FFF2-40B4-BE49-F238E27FC236}">
                <a16:creationId xmlns:a16="http://schemas.microsoft.com/office/drawing/2014/main" id="{73E58796-7488-4AF2-9F20-3DE3A46F1404}"/>
              </a:ext>
            </a:extLst>
          </p:cNvPr>
          <p:cNvPicPr>
            <a:picLocks noChangeAspect="1"/>
          </p:cNvPicPr>
          <p:nvPr/>
        </p:nvPicPr>
        <p:blipFill>
          <a:blip r:embed="rId3"/>
          <a:stretch>
            <a:fillRect/>
          </a:stretch>
        </p:blipFill>
        <p:spPr>
          <a:xfrm>
            <a:off x="6081584" y="1445928"/>
            <a:ext cx="2659330" cy="1002582"/>
          </a:xfrm>
          <a:prstGeom prst="rect">
            <a:avLst/>
          </a:prstGeom>
        </p:spPr>
      </p:pic>
      <p:pic>
        <p:nvPicPr>
          <p:cNvPr id="10" name="Picture 9">
            <a:extLst>
              <a:ext uri="{FF2B5EF4-FFF2-40B4-BE49-F238E27FC236}">
                <a16:creationId xmlns:a16="http://schemas.microsoft.com/office/drawing/2014/main" id="{9442DC5B-5CBA-4636-9DFB-5E4902D4E13A}"/>
              </a:ext>
            </a:extLst>
          </p:cNvPr>
          <p:cNvPicPr>
            <a:picLocks noChangeAspect="1"/>
          </p:cNvPicPr>
          <p:nvPr/>
        </p:nvPicPr>
        <p:blipFill>
          <a:blip r:embed="rId4"/>
          <a:stretch>
            <a:fillRect/>
          </a:stretch>
        </p:blipFill>
        <p:spPr>
          <a:xfrm>
            <a:off x="6280381" y="2512577"/>
            <a:ext cx="1809470" cy="406949"/>
          </a:xfrm>
          <a:prstGeom prst="rect">
            <a:avLst/>
          </a:prstGeom>
        </p:spPr>
      </p:pic>
    </p:spTree>
    <p:extLst>
      <p:ext uri="{BB962C8B-B14F-4D97-AF65-F5344CB8AC3E}">
        <p14:creationId xmlns:p14="http://schemas.microsoft.com/office/powerpoint/2010/main" val="3624582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94922F9-9972-4177-B170-CA7B94DC72B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15104"/>
            <a:ext cx="60769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523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a:off x="1143000" y="0"/>
            <a:ext cx="6858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pPr>
              <a:defRPr/>
            </a:pPr>
            <a:r>
              <a:rPr lang="en-US" dirty="0"/>
              <a:t>Iterative refinement</a:t>
            </a:r>
          </a:p>
        </p:txBody>
      </p:sp>
      <p:sp>
        <p:nvSpPr>
          <p:cNvPr id="24580" name="Content Placeholder 2"/>
          <p:cNvSpPr>
            <a:spLocks noGrp="1"/>
          </p:cNvSpPr>
          <p:nvPr>
            <p:ph idx="1"/>
          </p:nvPr>
        </p:nvSpPr>
        <p:spPr>
          <a:xfrm>
            <a:off x="866216" y="1952625"/>
            <a:ext cx="6619244" cy="2981325"/>
          </a:xfrm>
        </p:spPr>
        <p:txBody>
          <a:bodyPr>
            <a:normAutofit fontScale="85000" lnSpcReduction="20000"/>
          </a:bodyPr>
          <a:lstStyle/>
          <a:p>
            <a:pPr marL="728663" lvl="1" indent="-385763">
              <a:buFont typeface="Calibri" pitchFamily="34" charset="0"/>
              <a:buAutoNum type="arabicPeriod"/>
            </a:pPr>
            <a:r>
              <a:rPr lang="en-US" sz="1800" dirty="0"/>
              <a:t>Initialize (</a:t>
            </a:r>
            <a:r>
              <a:rPr lang="en-US" sz="1800" dirty="0" err="1"/>
              <a:t>x’,y</a:t>
            </a:r>
            <a:r>
              <a:rPr lang="en-US" sz="1800" dirty="0"/>
              <a:t>’) = (</a:t>
            </a:r>
            <a:r>
              <a:rPr lang="en-US" sz="1800" dirty="0" err="1"/>
              <a:t>x,y</a:t>
            </a:r>
            <a:r>
              <a:rPr lang="en-US" sz="1800" dirty="0"/>
              <a:t>)</a:t>
            </a:r>
          </a:p>
          <a:p>
            <a:pPr marL="728663" lvl="1" indent="-385763">
              <a:buFont typeface="Calibri" pitchFamily="34" charset="0"/>
              <a:buAutoNum type="arabicPeriod"/>
            </a:pPr>
            <a:r>
              <a:rPr lang="en-US" sz="1800" dirty="0"/>
              <a:t>Compute (</a:t>
            </a:r>
            <a:r>
              <a:rPr lang="en-US" sz="1800" dirty="0" err="1"/>
              <a:t>u,v</a:t>
            </a:r>
            <a:r>
              <a:rPr lang="en-US" sz="1800" dirty="0"/>
              <a:t>) by</a:t>
            </a:r>
          </a:p>
          <a:p>
            <a:pPr marL="728663" lvl="1" indent="-385763">
              <a:buFont typeface="Calibri" pitchFamily="34" charset="0"/>
              <a:buAutoNum type="arabicPeriod"/>
            </a:pPr>
            <a:endParaRPr lang="en-US" sz="1800" dirty="0"/>
          </a:p>
          <a:p>
            <a:pPr marL="728663" lvl="1" indent="-385763">
              <a:buFont typeface="Calibri" pitchFamily="34" charset="0"/>
              <a:buAutoNum type="arabicPeriod"/>
            </a:pPr>
            <a:endParaRPr lang="en-US" sz="1800" dirty="0"/>
          </a:p>
          <a:p>
            <a:pPr marL="728663" lvl="1" indent="-385763">
              <a:buFont typeface="Calibri" pitchFamily="34" charset="0"/>
              <a:buAutoNum type="arabicPeriod"/>
            </a:pPr>
            <a:endParaRPr lang="en-US" sz="1800" dirty="0"/>
          </a:p>
          <a:p>
            <a:pPr marL="728663" lvl="1" indent="-385763">
              <a:buFont typeface="Calibri" pitchFamily="34" charset="0"/>
              <a:buAutoNum type="arabicPeriod"/>
            </a:pPr>
            <a:endParaRPr lang="en-US" sz="1800" dirty="0"/>
          </a:p>
          <a:p>
            <a:pPr marL="728663" lvl="1" indent="-385763">
              <a:buFont typeface="Calibri" pitchFamily="34" charset="0"/>
              <a:buAutoNum type="arabicPeriod"/>
            </a:pPr>
            <a:r>
              <a:rPr lang="en-US" sz="1800" dirty="0"/>
              <a:t>Shift window by (u, v): </a:t>
            </a:r>
            <a:r>
              <a:rPr lang="en-US" sz="2300" dirty="0">
                <a:latin typeface="Courier New" pitchFamily="49" charset="0"/>
                <a:cs typeface="Courier New" pitchFamily="49" charset="0"/>
              </a:rPr>
              <a:t>x’</a:t>
            </a:r>
            <a:r>
              <a:rPr lang="en-US" sz="2300" dirty="0">
                <a:latin typeface="Courier New" pitchFamily="49" charset="0"/>
                <a:cs typeface="Courier New" pitchFamily="49" charset="0"/>
                <a:sym typeface="Wingdings" pitchFamily="2" charset="2"/>
              </a:rPr>
              <a:t>=</a:t>
            </a:r>
            <a:r>
              <a:rPr lang="en-US" sz="2300" dirty="0" err="1">
                <a:latin typeface="Courier New" pitchFamily="49" charset="0"/>
                <a:cs typeface="Courier New" pitchFamily="49" charset="0"/>
                <a:sym typeface="Wingdings" pitchFamily="2" charset="2"/>
              </a:rPr>
              <a:t>x’+u</a:t>
            </a:r>
            <a:r>
              <a:rPr lang="en-US" sz="2300" dirty="0">
                <a:latin typeface="Courier New" pitchFamily="49" charset="0"/>
                <a:cs typeface="Courier New" pitchFamily="49" charset="0"/>
                <a:sym typeface="Wingdings" pitchFamily="2" charset="2"/>
              </a:rPr>
              <a:t>; y’=</a:t>
            </a:r>
            <a:r>
              <a:rPr lang="en-US" sz="2300" dirty="0" err="1">
                <a:latin typeface="Courier New" pitchFamily="49" charset="0"/>
                <a:cs typeface="Courier New" pitchFamily="49" charset="0"/>
                <a:sym typeface="Wingdings" pitchFamily="2" charset="2"/>
              </a:rPr>
              <a:t>y’+v</a:t>
            </a:r>
            <a:r>
              <a:rPr lang="en-US" sz="2300" dirty="0">
                <a:latin typeface="Courier New" pitchFamily="49" charset="0"/>
                <a:cs typeface="Courier New" pitchFamily="49" charset="0"/>
                <a:sym typeface="Wingdings" pitchFamily="2" charset="2"/>
              </a:rPr>
              <a:t>;</a:t>
            </a:r>
            <a:endParaRPr lang="en-US" sz="1800" dirty="0">
              <a:latin typeface="Courier New" pitchFamily="49" charset="0"/>
              <a:cs typeface="Courier New" pitchFamily="49" charset="0"/>
            </a:endParaRPr>
          </a:p>
          <a:p>
            <a:pPr marL="728663" lvl="1" indent="-385763">
              <a:buFont typeface="Calibri" pitchFamily="34" charset="0"/>
              <a:buAutoNum type="arabicPeriod"/>
            </a:pPr>
            <a:r>
              <a:rPr lang="en-US" sz="1800" dirty="0"/>
              <a:t>Recalculate </a:t>
            </a:r>
            <a:r>
              <a:rPr lang="en-US" sz="1800" i="1" dirty="0">
                <a:latin typeface="Times New Roman" pitchFamily="18" charset="0"/>
                <a:cs typeface="Times New Roman" pitchFamily="18" charset="0"/>
              </a:rPr>
              <a:t>I</a:t>
            </a:r>
            <a:r>
              <a:rPr lang="en-US" sz="1800" i="1" baseline="-25000" dirty="0">
                <a:latin typeface="Times New Roman" pitchFamily="18" charset="0"/>
                <a:cs typeface="Times New Roman" pitchFamily="18" charset="0"/>
              </a:rPr>
              <a:t>t</a:t>
            </a:r>
            <a:endParaRPr lang="en-US" sz="1800" i="1" dirty="0">
              <a:latin typeface="Times New Roman" pitchFamily="18" charset="0"/>
              <a:cs typeface="Times New Roman" pitchFamily="18" charset="0"/>
            </a:endParaRPr>
          </a:p>
          <a:p>
            <a:pPr marL="728663" lvl="1" indent="-385763">
              <a:buFont typeface="Calibri" pitchFamily="34" charset="0"/>
              <a:buAutoNum type="arabicPeriod"/>
            </a:pPr>
            <a:r>
              <a:rPr lang="en-US" sz="1800" dirty="0"/>
              <a:t>Repeat steps 2-4 until small change</a:t>
            </a:r>
          </a:p>
          <a:p>
            <a:pPr marL="1028700" lvl="2" indent="-385763"/>
            <a:r>
              <a:rPr lang="en-US" sz="1400" dirty="0"/>
              <a:t>Use interpolation for subpixel values</a:t>
            </a:r>
          </a:p>
          <a:p>
            <a:pPr marL="1028700" lvl="2" indent="-385763"/>
            <a:endParaRPr lang="en-US" dirty="0"/>
          </a:p>
        </p:txBody>
      </p:sp>
      <p:pic>
        <p:nvPicPr>
          <p:cNvPr id="24581" name="Picture 6" descr="Edittex"/>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2151476"/>
            <a:ext cx="4170760"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TextBox 10"/>
          <p:cNvSpPr txBox="1">
            <a:spLocks noChangeArrowheads="1"/>
          </p:cNvSpPr>
          <p:nvPr/>
        </p:nvSpPr>
        <p:spPr bwMode="auto">
          <a:xfrm>
            <a:off x="3871632" y="2768815"/>
            <a:ext cx="26289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350" dirty="0"/>
              <a:t>2</a:t>
            </a:r>
            <a:r>
              <a:rPr lang="en-US" sz="1350" baseline="30000" dirty="0"/>
              <a:t>nd</a:t>
            </a:r>
            <a:r>
              <a:rPr lang="en-US" sz="1350" dirty="0"/>
              <a:t> moment matrix for feature patch in first image</a:t>
            </a:r>
          </a:p>
        </p:txBody>
      </p:sp>
      <p:sp>
        <p:nvSpPr>
          <p:cNvPr id="24583" name="TextBox 11"/>
          <p:cNvSpPr txBox="1">
            <a:spLocks noChangeArrowheads="1"/>
          </p:cNvSpPr>
          <p:nvPr/>
        </p:nvSpPr>
        <p:spPr bwMode="auto">
          <a:xfrm>
            <a:off x="6500532" y="2872399"/>
            <a:ext cx="13144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350"/>
              <a:t>displacement</a:t>
            </a:r>
          </a:p>
        </p:txBody>
      </p:sp>
      <p:cxnSp>
        <p:nvCxnSpPr>
          <p:cNvPr id="14" name="Straight Arrow Connector 13"/>
          <p:cNvCxnSpPr/>
          <p:nvPr/>
        </p:nvCxnSpPr>
        <p:spPr>
          <a:xfrm flipH="1" flipV="1">
            <a:off x="6576627" y="2700571"/>
            <a:ext cx="200165" cy="22935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7894202" y="2043207"/>
            <a:ext cx="228600" cy="238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4586" name="TextBox 17"/>
          <p:cNvSpPr txBox="1">
            <a:spLocks noChangeArrowheads="1"/>
          </p:cNvSpPr>
          <p:nvPr/>
        </p:nvSpPr>
        <p:spPr bwMode="auto">
          <a:xfrm>
            <a:off x="6576627" y="1611924"/>
            <a:ext cx="26289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350" i="1" dirty="0">
                <a:latin typeface="Times New Roman" pitchFamily="18" charset="0"/>
                <a:cs typeface="Times New Roman" pitchFamily="18" charset="0"/>
              </a:rPr>
              <a:t>I</a:t>
            </a:r>
            <a:r>
              <a:rPr lang="en-US" sz="1350" i="1" baseline="-25000" dirty="0">
                <a:latin typeface="Times New Roman" pitchFamily="18" charset="0"/>
                <a:cs typeface="Times New Roman" pitchFamily="18" charset="0"/>
              </a:rPr>
              <a:t>t </a:t>
            </a:r>
            <a:r>
              <a:rPr lang="en-US" sz="1350" i="1" dirty="0">
                <a:latin typeface="Times New Roman" pitchFamily="18" charset="0"/>
                <a:cs typeface="Times New Roman" pitchFamily="18" charset="0"/>
              </a:rPr>
              <a:t>= I(x’, y’, t+1) - I(x, y, t) </a:t>
            </a:r>
          </a:p>
        </p:txBody>
      </p:sp>
      <p:sp>
        <p:nvSpPr>
          <p:cNvPr id="24587" name="TextBox 17"/>
          <p:cNvSpPr txBox="1">
            <a:spLocks noChangeArrowheads="1"/>
          </p:cNvSpPr>
          <p:nvPr/>
        </p:nvSpPr>
        <p:spPr bwMode="auto">
          <a:xfrm>
            <a:off x="6948102" y="1010748"/>
            <a:ext cx="18859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350" dirty="0">
                <a:solidFill>
                  <a:schemeClr val="bg1"/>
                </a:solidFill>
              </a:rPr>
              <a:t>Original (</a:t>
            </a:r>
            <a:r>
              <a:rPr lang="en-US" sz="1350" dirty="0" err="1">
                <a:solidFill>
                  <a:schemeClr val="bg1"/>
                </a:solidFill>
              </a:rPr>
              <a:t>x,y</a:t>
            </a:r>
            <a:r>
              <a:rPr lang="en-US" sz="1350" dirty="0">
                <a:solidFill>
                  <a:schemeClr val="bg1"/>
                </a:solidFill>
              </a:rPr>
              <a:t>) position</a:t>
            </a:r>
          </a:p>
        </p:txBody>
      </p:sp>
      <p:cxnSp>
        <p:nvCxnSpPr>
          <p:cNvPr id="13" name="Straight Arrow Connector 12"/>
          <p:cNvCxnSpPr/>
          <p:nvPr/>
        </p:nvCxnSpPr>
        <p:spPr>
          <a:xfrm rot="5400000">
            <a:off x="7877293" y="1478938"/>
            <a:ext cx="228600" cy="119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684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504568" y="514350"/>
            <a:ext cx="6172200" cy="857250"/>
          </a:xfrm>
        </p:spPr>
        <p:txBody>
          <a:bodyPr/>
          <a:lstStyle/>
          <a:p>
            <a:r>
              <a:rPr lang="en-US" altLang="en-US" dirty="0"/>
              <a:t>Errors in Lukas-</a:t>
            </a:r>
            <a:r>
              <a:rPr lang="en-US" altLang="en-US" dirty="0" err="1"/>
              <a:t>Kanade</a:t>
            </a:r>
            <a:endParaRPr lang="en-US" altLang="en-US" dirty="0"/>
          </a:p>
        </p:txBody>
      </p:sp>
      <p:sp>
        <p:nvSpPr>
          <p:cNvPr id="69635" name="Rectangle 3"/>
          <p:cNvSpPr>
            <a:spLocks noGrp="1" noChangeArrowheads="1"/>
          </p:cNvSpPr>
          <p:nvPr>
            <p:ph idx="1"/>
          </p:nvPr>
        </p:nvSpPr>
        <p:spPr>
          <a:xfrm>
            <a:off x="533400" y="1733550"/>
            <a:ext cx="6229350" cy="1028700"/>
          </a:xfrm>
        </p:spPr>
        <p:txBody>
          <a:bodyPr>
            <a:normAutofit fontScale="92500" lnSpcReduction="10000"/>
          </a:bodyPr>
          <a:lstStyle/>
          <a:p>
            <a:pPr>
              <a:buFontTx/>
              <a:buNone/>
            </a:pPr>
            <a:r>
              <a:rPr lang="en-US" altLang="en-US" sz="1800" dirty="0"/>
              <a:t>What are the potential causes of errors in this procedure?</a:t>
            </a:r>
          </a:p>
          <a:p>
            <a:pPr lvl="1"/>
            <a:r>
              <a:rPr lang="en-US" altLang="en-US" sz="1800" dirty="0"/>
              <a:t>Assumed A</a:t>
            </a:r>
            <a:r>
              <a:rPr lang="en-US" altLang="en-US" sz="1800" baseline="30000" dirty="0"/>
              <a:t>T</a:t>
            </a:r>
            <a:r>
              <a:rPr lang="en-US" altLang="en-US" sz="1800" dirty="0"/>
              <a:t>A is easily invertible</a:t>
            </a:r>
          </a:p>
          <a:p>
            <a:pPr lvl="1"/>
            <a:r>
              <a:rPr lang="en-US" altLang="en-US" sz="1800" dirty="0"/>
              <a:t>Assumed there is not much noise in the image</a:t>
            </a:r>
          </a:p>
          <a:p>
            <a:endParaRPr lang="en-US" altLang="en-US" sz="1800" dirty="0"/>
          </a:p>
        </p:txBody>
      </p:sp>
      <p:sp>
        <p:nvSpPr>
          <p:cNvPr id="69636" name="Rectangle 4"/>
          <p:cNvSpPr>
            <a:spLocks noChangeArrowheads="1"/>
          </p:cNvSpPr>
          <p:nvPr/>
        </p:nvSpPr>
        <p:spPr bwMode="auto">
          <a:xfrm>
            <a:off x="0" y="2808684"/>
            <a:ext cx="9144000" cy="2201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fontAlgn="base">
              <a:spcBef>
                <a:spcPct val="20000"/>
              </a:spcBef>
              <a:spcAft>
                <a:spcPct val="0"/>
              </a:spcAft>
              <a:buChar char="»"/>
              <a:defRPr sz="2000">
                <a:solidFill>
                  <a:schemeClr val="tx1"/>
                </a:solidFill>
                <a:latin typeface="Arial" charset="0"/>
              </a:defRPr>
            </a:lvl6pPr>
            <a:lvl7pPr marL="2971800" indent="-228600" fontAlgn="base">
              <a:spcBef>
                <a:spcPct val="20000"/>
              </a:spcBef>
              <a:spcAft>
                <a:spcPct val="0"/>
              </a:spcAft>
              <a:buChar char="»"/>
              <a:defRPr sz="2000">
                <a:solidFill>
                  <a:schemeClr val="tx1"/>
                </a:solidFill>
                <a:latin typeface="Arial" charset="0"/>
              </a:defRPr>
            </a:lvl7pPr>
            <a:lvl8pPr marL="3429000" indent="-228600" fontAlgn="base">
              <a:spcBef>
                <a:spcPct val="20000"/>
              </a:spcBef>
              <a:spcAft>
                <a:spcPct val="0"/>
              </a:spcAft>
              <a:buChar char="»"/>
              <a:defRPr sz="2000">
                <a:solidFill>
                  <a:schemeClr val="tx1"/>
                </a:solidFill>
                <a:latin typeface="Arial" charset="0"/>
              </a:defRPr>
            </a:lvl8pPr>
            <a:lvl9pPr marL="3886200" indent="-228600" fontAlgn="base">
              <a:spcBef>
                <a:spcPct val="20000"/>
              </a:spcBef>
              <a:spcAft>
                <a:spcPct val="0"/>
              </a:spcAft>
              <a:buChar char="»"/>
              <a:defRPr sz="2000">
                <a:solidFill>
                  <a:schemeClr val="tx1"/>
                </a:solidFill>
                <a:latin typeface="Arial" charset="0"/>
              </a:defRPr>
            </a:lvl9pPr>
          </a:lstStyle>
          <a:p>
            <a:pPr marL="0" indent="0">
              <a:buNone/>
            </a:pPr>
            <a:r>
              <a:rPr lang="en-US" altLang="en-US" sz="1800" dirty="0"/>
              <a:t>     When our assumptions are violated</a:t>
            </a:r>
          </a:p>
          <a:p>
            <a:pPr lvl="1"/>
            <a:r>
              <a:rPr lang="en-US" altLang="en-US" sz="1800" dirty="0"/>
              <a:t>Brightness constancy is </a:t>
            </a:r>
            <a:r>
              <a:rPr lang="en-US" altLang="en-US" sz="1800" b="1" dirty="0"/>
              <a:t>not</a:t>
            </a:r>
            <a:r>
              <a:rPr lang="en-US" altLang="en-US" sz="1800" dirty="0"/>
              <a:t> satisfied – </a:t>
            </a:r>
            <a:r>
              <a:rPr lang="en-US" sz="1800" dirty="0">
                <a:highlight>
                  <a:srgbClr val="FFFF00"/>
                </a:highlight>
              </a:rPr>
              <a:t>Possible Fix: Gradient constancy</a:t>
            </a:r>
            <a:endParaRPr lang="en-US" altLang="en-US" sz="1800" dirty="0">
              <a:highlight>
                <a:srgbClr val="FFFF00"/>
              </a:highlight>
            </a:endParaRPr>
          </a:p>
          <a:p>
            <a:pPr lvl="1"/>
            <a:r>
              <a:rPr lang="en-US" altLang="en-US" sz="1800" dirty="0"/>
              <a:t>The motion is </a:t>
            </a:r>
            <a:r>
              <a:rPr lang="en-US" altLang="en-US" sz="1800" b="1" dirty="0"/>
              <a:t>not</a:t>
            </a:r>
            <a:r>
              <a:rPr lang="en-US" altLang="en-US" sz="1800" dirty="0"/>
              <a:t> small – </a:t>
            </a:r>
            <a:r>
              <a:rPr lang="en-US" sz="1800" dirty="0">
                <a:highlight>
                  <a:srgbClr val="FFFF00"/>
                </a:highlight>
              </a:rPr>
              <a:t>Possible Fix: </a:t>
            </a:r>
            <a:r>
              <a:rPr lang="en-US" altLang="en-US" sz="1800" dirty="0">
                <a:highlight>
                  <a:srgbClr val="FFFF00"/>
                </a:highlight>
              </a:rPr>
              <a:t>Coarse to fine approach </a:t>
            </a:r>
            <a:endParaRPr lang="en-US" altLang="en-US" sz="1800" b="1" dirty="0">
              <a:highlight>
                <a:srgbClr val="FFFF00"/>
              </a:highlight>
            </a:endParaRPr>
          </a:p>
          <a:p>
            <a:pPr lvl="1"/>
            <a:r>
              <a:rPr lang="en-US" altLang="en-US" sz="1800" dirty="0"/>
              <a:t>A point does </a:t>
            </a:r>
            <a:r>
              <a:rPr lang="en-US" altLang="en-US" sz="1800" b="1" dirty="0"/>
              <a:t>not</a:t>
            </a:r>
            <a:r>
              <a:rPr lang="en-US" altLang="en-US" sz="1800" dirty="0"/>
              <a:t> move like its neighbors - </a:t>
            </a:r>
            <a:r>
              <a:rPr lang="en-US" sz="1800" dirty="0">
                <a:highlight>
                  <a:srgbClr val="FFFF00"/>
                </a:highlight>
              </a:rPr>
              <a:t>Possible Fix: Region-based matching</a:t>
            </a:r>
            <a:endParaRPr lang="en-US" altLang="en-US" sz="1800" dirty="0">
              <a:highlight>
                <a:srgbClr val="FFFF00"/>
              </a:highlight>
            </a:endParaRPr>
          </a:p>
          <a:p>
            <a:pPr lvl="2"/>
            <a:r>
              <a:rPr lang="en-US" altLang="en-US" sz="1800" dirty="0"/>
              <a:t>window size is too large</a:t>
            </a:r>
          </a:p>
          <a:p>
            <a:pPr lvl="2"/>
            <a:r>
              <a:rPr lang="en-US" altLang="en-US" sz="1800" dirty="0"/>
              <a:t>what is the ideal window size?</a:t>
            </a:r>
          </a:p>
        </p:txBody>
      </p:sp>
      <p:sp>
        <p:nvSpPr>
          <p:cNvPr id="69637" name="Rectangle 5"/>
          <p:cNvSpPr>
            <a:spLocks noChangeArrowheads="1"/>
          </p:cNvSpPr>
          <p:nvPr/>
        </p:nvSpPr>
        <p:spPr bwMode="auto">
          <a:xfrm>
            <a:off x="5905501" y="5288102"/>
            <a:ext cx="3172663"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750" dirty="0"/>
              <a:t>* From </a:t>
            </a:r>
            <a:r>
              <a:rPr lang="en-US" altLang="en-US" sz="750" dirty="0" err="1"/>
              <a:t>Khurram</a:t>
            </a:r>
            <a:r>
              <a:rPr lang="en-US" altLang="en-US" sz="750" dirty="0"/>
              <a:t> Hassan-</a:t>
            </a:r>
            <a:r>
              <a:rPr lang="en-US" altLang="en-US" sz="750" dirty="0" err="1"/>
              <a:t>Shafique</a:t>
            </a:r>
            <a:r>
              <a:rPr lang="en-US" altLang="en-US" sz="750" dirty="0"/>
              <a:t> </a:t>
            </a:r>
            <a:r>
              <a:rPr lang="en-US" altLang="en-US" sz="750" dirty="0">
                <a:solidFill>
                  <a:schemeClr val="tx2"/>
                </a:solidFill>
              </a:rPr>
              <a:t>CAP5415 Computer Vision 2003</a:t>
            </a:r>
          </a:p>
        </p:txBody>
      </p:sp>
    </p:spTree>
    <p:extLst>
      <p:ext uri="{BB962C8B-B14F-4D97-AF65-F5344CB8AC3E}">
        <p14:creationId xmlns:p14="http://schemas.microsoft.com/office/powerpoint/2010/main" val="437852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963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963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963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963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963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96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6"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80" name="Rectangle 4"/>
          <p:cNvSpPr>
            <a:spLocks noChangeArrowheads="1"/>
          </p:cNvSpPr>
          <p:nvPr/>
        </p:nvSpPr>
        <p:spPr bwMode="auto">
          <a:xfrm>
            <a:off x="513160" y="1691846"/>
            <a:ext cx="6972300" cy="1657350"/>
          </a:xfrm>
          <a:prstGeom prst="rect">
            <a:avLst/>
          </a:prstGeom>
          <a:noFill/>
          <a:ln w="9525">
            <a:noFill/>
            <a:miter lim="800000"/>
            <a:headEnd/>
            <a:tailEnd/>
          </a:ln>
        </p:spPr>
        <p:txBody>
          <a:bodyPr/>
          <a:lstStyle/>
          <a:p>
            <a:pPr marL="257175" indent="-257175">
              <a:spcBef>
                <a:spcPct val="20000"/>
              </a:spcBef>
              <a:buFontTx/>
              <a:buChar char="•"/>
            </a:pPr>
            <a:r>
              <a:rPr lang="en-US" sz="2400" dirty="0"/>
              <a:t>Key assumptions (</a:t>
            </a:r>
            <a:r>
              <a:rPr lang="en-US" dirty="0"/>
              <a:t>Errors in Lucas-</a:t>
            </a:r>
            <a:r>
              <a:rPr lang="en-US" dirty="0" err="1"/>
              <a:t>Kanade</a:t>
            </a:r>
            <a:r>
              <a:rPr lang="en-US" sz="2400" dirty="0"/>
              <a:t>)</a:t>
            </a:r>
          </a:p>
          <a:p>
            <a:pPr marL="257175" indent="-257175">
              <a:spcBef>
                <a:spcPct val="20000"/>
              </a:spcBef>
              <a:buFontTx/>
              <a:buChar char="•"/>
            </a:pPr>
            <a:endParaRPr lang="en-US" sz="2400" dirty="0"/>
          </a:p>
          <a:p>
            <a:pPr marL="557213" lvl="1" indent="-214313">
              <a:spcBef>
                <a:spcPct val="20000"/>
              </a:spcBef>
              <a:buFontTx/>
              <a:buChar char="•"/>
            </a:pPr>
            <a:r>
              <a:rPr lang="en-US" b="1" dirty="0"/>
              <a:t>Small motion:</a:t>
            </a:r>
            <a:r>
              <a:rPr lang="en-US" dirty="0"/>
              <a:t>  points do not move very far</a:t>
            </a:r>
          </a:p>
          <a:p>
            <a:pPr marL="557213" lvl="1" indent="-214313">
              <a:spcBef>
                <a:spcPct val="20000"/>
              </a:spcBef>
              <a:buFontTx/>
              <a:buChar char="•"/>
            </a:pPr>
            <a:endParaRPr lang="en-US" sz="600" b="1" dirty="0"/>
          </a:p>
          <a:p>
            <a:pPr marL="557213" lvl="1" indent="-214313">
              <a:spcBef>
                <a:spcPct val="20000"/>
              </a:spcBef>
              <a:buFontTx/>
              <a:buChar char="•"/>
            </a:pPr>
            <a:r>
              <a:rPr lang="en-US" b="1" dirty="0"/>
              <a:t>Brightness constancy:  </a:t>
            </a:r>
            <a:r>
              <a:rPr lang="en-US" dirty="0"/>
              <a:t>projection of the same point looks the same in every frame</a:t>
            </a:r>
          </a:p>
          <a:p>
            <a:pPr marL="557213" lvl="1" indent="-214313">
              <a:spcBef>
                <a:spcPct val="20000"/>
              </a:spcBef>
              <a:buFontTx/>
              <a:buChar char="•"/>
            </a:pPr>
            <a:endParaRPr lang="en-US" sz="600" dirty="0"/>
          </a:p>
          <a:p>
            <a:pPr marL="557213" lvl="1" indent="-214313">
              <a:spcBef>
                <a:spcPct val="20000"/>
              </a:spcBef>
              <a:buFontTx/>
              <a:buChar char="•"/>
            </a:pPr>
            <a:r>
              <a:rPr lang="en-US" b="1" dirty="0"/>
              <a:t>Spatial coherence:</a:t>
            </a:r>
            <a:r>
              <a:rPr lang="en-US" dirty="0"/>
              <a:t> points move like their neighbors</a:t>
            </a:r>
          </a:p>
        </p:txBody>
      </p:sp>
      <p:sp>
        <p:nvSpPr>
          <p:cNvPr id="43011" name="Text Box 5"/>
          <p:cNvSpPr txBox="1">
            <a:spLocks noChangeArrowheads="1"/>
          </p:cNvSpPr>
          <p:nvPr/>
        </p:nvSpPr>
        <p:spPr bwMode="auto">
          <a:xfrm>
            <a:off x="513160" y="514350"/>
            <a:ext cx="4163222" cy="553998"/>
          </a:xfrm>
          <a:prstGeom prst="rect">
            <a:avLst/>
          </a:prstGeom>
          <a:noFill/>
          <a:ln w="9525">
            <a:noFill/>
            <a:miter lim="800000"/>
            <a:headEnd/>
            <a:tailEnd/>
          </a:ln>
        </p:spPr>
        <p:txBody>
          <a:bodyPr wrap="square">
            <a:spAutoFit/>
          </a:bodyPr>
          <a:lstStyle/>
          <a:p>
            <a:r>
              <a:rPr lang="en-US" sz="3000" dirty="0">
                <a:solidFill>
                  <a:schemeClr val="bg1"/>
                </a:solidFill>
              </a:rPr>
              <a:t>Recap</a:t>
            </a:r>
          </a:p>
        </p:txBody>
      </p:sp>
      <p:sp>
        <p:nvSpPr>
          <p:cNvPr id="43012" name="Rectangle 6"/>
          <p:cNvSpPr>
            <a:spLocks noChangeArrowheads="1"/>
          </p:cNvSpPr>
          <p:nvPr/>
        </p:nvSpPr>
        <p:spPr bwMode="auto">
          <a:xfrm>
            <a:off x="1257300" y="2686050"/>
            <a:ext cx="5829300" cy="628650"/>
          </a:xfrm>
          <a:prstGeom prst="rect">
            <a:avLst/>
          </a:prstGeom>
          <a:noFill/>
          <a:ln w="9525">
            <a:noFill/>
            <a:miter lim="800000"/>
            <a:headEnd/>
            <a:tailEnd/>
          </a:ln>
        </p:spPr>
        <p:txBody>
          <a:bodyPr anchor="ctr"/>
          <a:lstStyle/>
          <a:p>
            <a:pPr>
              <a:buFontTx/>
              <a:buChar char="•"/>
            </a:pPr>
            <a:endParaRPr lang="en-US" sz="2250">
              <a:solidFill>
                <a:schemeClr val="tx2"/>
              </a:solidFill>
            </a:endParaRPr>
          </a:p>
        </p:txBody>
      </p:sp>
      <p:sp>
        <p:nvSpPr>
          <p:cNvPr id="485384" name="Rectangle 8"/>
          <p:cNvSpPr>
            <a:spLocks noChangeArrowheads="1"/>
          </p:cNvSpPr>
          <p:nvPr/>
        </p:nvSpPr>
        <p:spPr bwMode="auto">
          <a:xfrm>
            <a:off x="889332" y="2512541"/>
            <a:ext cx="5029200" cy="457200"/>
          </a:xfrm>
          <a:prstGeom prst="rect">
            <a:avLst/>
          </a:prstGeom>
          <a:noFill/>
          <a:ln w="25400">
            <a:solidFill>
              <a:srgbClr val="FF0000"/>
            </a:solidFill>
            <a:miter lim="800000"/>
            <a:headEnd/>
            <a:tailEnd/>
          </a:ln>
        </p:spPr>
        <p:txBody>
          <a:bodyPr wrap="none" anchor="ctr"/>
          <a:lstStyle/>
          <a:p>
            <a:endParaRPr lang="en-US" sz="1350"/>
          </a:p>
        </p:txBody>
      </p:sp>
      <p:sp>
        <p:nvSpPr>
          <p:cNvPr id="9" name="TextBox 8">
            <a:extLst>
              <a:ext uri="{FF2B5EF4-FFF2-40B4-BE49-F238E27FC236}">
                <a16:creationId xmlns:a16="http://schemas.microsoft.com/office/drawing/2014/main" id="{01D72A3E-859A-6841-9472-A0D588BDED4B}"/>
              </a:ext>
            </a:extLst>
          </p:cNvPr>
          <p:cNvSpPr txBox="1"/>
          <p:nvPr/>
        </p:nvSpPr>
        <p:spPr>
          <a:xfrm rot="16200000">
            <a:off x="7456887" y="4114863"/>
            <a:ext cx="1863011" cy="276999"/>
          </a:xfrm>
          <a:prstGeom prst="rect">
            <a:avLst/>
          </a:prstGeom>
          <a:noFill/>
          <a:ln>
            <a:noFill/>
          </a:ln>
        </p:spPr>
        <p:txBody>
          <a:bodyPr wrap="none" rtlCol="0">
            <a:spAutoFit/>
          </a:bodyPr>
          <a:lstStyle/>
          <a:p>
            <a:r>
              <a:rPr lang="en-US" sz="1200" dirty="0"/>
              <a:t>Source: Silvio </a:t>
            </a:r>
            <a:r>
              <a:rPr lang="en-US" sz="1200" dirty="0" err="1"/>
              <a:t>Savarese</a:t>
            </a:r>
            <a:endParaRPr lang="en-US" sz="1200" dirty="0"/>
          </a:p>
        </p:txBody>
      </p:sp>
    </p:spTree>
    <p:extLst>
      <p:ext uri="{BB962C8B-B14F-4D97-AF65-F5344CB8AC3E}">
        <p14:creationId xmlns:p14="http://schemas.microsoft.com/office/powerpoint/2010/main" val="37666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53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53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538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538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5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380" grpId="0" build="p" bldLvl="2"/>
      <p:bldP spid="485384"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4034" name="Picture 2" descr="garden_0"/>
          <p:cNvPicPr>
            <a:picLocks noChangeAspect="1" noChangeArrowheads="1" noCrop="1"/>
          </p:cNvPicPr>
          <p:nvPr/>
        </p:nvPicPr>
        <p:blipFill>
          <a:blip r:embed="rId2" cstate="print"/>
          <a:srcRect/>
          <a:stretch>
            <a:fillRect/>
          </a:stretch>
        </p:blipFill>
        <p:spPr bwMode="auto">
          <a:xfrm>
            <a:off x="1188243" y="1029295"/>
            <a:ext cx="4524375" cy="3084910"/>
          </a:xfrm>
          <a:prstGeom prst="rect">
            <a:avLst/>
          </a:prstGeom>
          <a:noFill/>
          <a:ln w="9525">
            <a:noFill/>
            <a:miter lim="800000"/>
            <a:headEnd/>
            <a:tailEnd/>
          </a:ln>
        </p:spPr>
      </p:pic>
      <p:sp>
        <p:nvSpPr>
          <p:cNvPr id="44035" name="Rectangle 3"/>
          <p:cNvSpPr>
            <a:spLocks noGrp="1" noChangeArrowheads="1"/>
          </p:cNvSpPr>
          <p:nvPr>
            <p:ph type="title"/>
          </p:nvPr>
        </p:nvSpPr>
        <p:spPr>
          <a:xfrm>
            <a:off x="330993" y="229194"/>
            <a:ext cx="6172200" cy="857250"/>
          </a:xfrm>
        </p:spPr>
        <p:txBody>
          <a:bodyPr>
            <a:normAutofit fontScale="90000"/>
          </a:bodyPr>
          <a:lstStyle/>
          <a:p>
            <a:pPr eaLnBrk="1" hangingPunct="1"/>
            <a:r>
              <a:rPr lang="en-US" dirty="0"/>
              <a:t>Revisiting the small motion assumption</a:t>
            </a:r>
          </a:p>
        </p:txBody>
      </p:sp>
      <p:sp>
        <p:nvSpPr>
          <p:cNvPr id="468996" name="Rectangle 4"/>
          <p:cNvSpPr>
            <a:spLocks noGrp="1" noChangeArrowheads="1"/>
          </p:cNvSpPr>
          <p:nvPr>
            <p:ph idx="1"/>
          </p:nvPr>
        </p:nvSpPr>
        <p:spPr>
          <a:xfrm>
            <a:off x="502443" y="4229695"/>
            <a:ext cx="6172200" cy="915590"/>
          </a:xfrm>
        </p:spPr>
        <p:txBody>
          <a:bodyPr/>
          <a:lstStyle/>
          <a:p>
            <a:pPr eaLnBrk="1" hangingPunct="1"/>
            <a:r>
              <a:rPr lang="en-US" dirty="0"/>
              <a:t>Is this motion small enough?</a:t>
            </a:r>
          </a:p>
          <a:p>
            <a:pPr lvl="1" eaLnBrk="1" hangingPunct="1"/>
            <a:r>
              <a:rPr lang="en-US" sz="1050" dirty="0"/>
              <a:t>Probably not—it’s much larger than one pixel </a:t>
            </a:r>
          </a:p>
          <a:p>
            <a:pPr lvl="1" eaLnBrk="1" hangingPunct="1"/>
            <a:r>
              <a:rPr lang="en-US" sz="1050" dirty="0"/>
              <a:t>How might we solve this problem?</a:t>
            </a:r>
          </a:p>
        </p:txBody>
      </p:sp>
      <p:sp>
        <p:nvSpPr>
          <p:cNvPr id="44037" name="Rectangle 5"/>
          <p:cNvSpPr>
            <a:spLocks noChangeArrowheads="1"/>
          </p:cNvSpPr>
          <p:nvPr/>
        </p:nvSpPr>
        <p:spPr bwMode="auto">
          <a:xfrm rot="16200000">
            <a:off x="6917374" y="3537653"/>
            <a:ext cx="3036409" cy="207749"/>
          </a:xfrm>
          <a:prstGeom prst="rect">
            <a:avLst/>
          </a:prstGeom>
          <a:noFill/>
          <a:ln w="9525">
            <a:noFill/>
            <a:miter lim="800000"/>
            <a:headEnd/>
            <a:tailEnd/>
          </a:ln>
        </p:spPr>
        <p:txBody>
          <a:bodyPr wrap="none">
            <a:spAutoFit/>
          </a:bodyPr>
          <a:lstStyle/>
          <a:p>
            <a:r>
              <a:rPr lang="en-US" sz="750" dirty="0">
                <a:latin typeface="Arial" charset="0"/>
              </a:rPr>
              <a:t>* From </a:t>
            </a:r>
            <a:r>
              <a:rPr lang="en-US" sz="750" dirty="0" err="1">
                <a:latin typeface="Arial" charset="0"/>
              </a:rPr>
              <a:t>Khurram</a:t>
            </a:r>
            <a:r>
              <a:rPr lang="en-US" sz="750" dirty="0">
                <a:latin typeface="Arial" charset="0"/>
              </a:rPr>
              <a:t> Hassan-</a:t>
            </a:r>
            <a:r>
              <a:rPr lang="en-US" sz="750" dirty="0" err="1">
                <a:latin typeface="Arial" charset="0"/>
              </a:rPr>
              <a:t>Shafique</a:t>
            </a:r>
            <a:r>
              <a:rPr lang="en-US" sz="750" dirty="0">
                <a:latin typeface="Arial" charset="0"/>
              </a:rPr>
              <a:t> </a:t>
            </a:r>
            <a:r>
              <a:rPr lang="en-US" sz="750" dirty="0">
                <a:solidFill>
                  <a:schemeClr val="tx2"/>
                </a:solidFill>
                <a:latin typeface="Arial" charset="0"/>
              </a:rPr>
              <a:t>CAP5415 Computer Vision 2003</a:t>
            </a:r>
          </a:p>
        </p:txBody>
      </p:sp>
    </p:spTree>
    <p:extLst>
      <p:ext uri="{BB962C8B-B14F-4D97-AF65-F5344CB8AC3E}">
        <p14:creationId xmlns:p14="http://schemas.microsoft.com/office/powerpoint/2010/main" val="58660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89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689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6899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96" grpId="0" build="p" bldLvl="2"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78631" y="171449"/>
            <a:ext cx="6172200" cy="857250"/>
          </a:xfrm>
        </p:spPr>
        <p:txBody>
          <a:bodyPr/>
          <a:lstStyle/>
          <a:p>
            <a:pPr eaLnBrk="1" hangingPunct="1"/>
            <a:r>
              <a:rPr lang="en-US" dirty="0"/>
              <a:t>Reduce the resolution!</a:t>
            </a:r>
          </a:p>
        </p:txBody>
      </p:sp>
      <p:pic>
        <p:nvPicPr>
          <p:cNvPr id="45059" name="Picture 3" descr="garden_4"/>
          <p:cNvPicPr>
            <a:picLocks noChangeAspect="1" noChangeArrowheads="1" noCrop="1"/>
          </p:cNvPicPr>
          <p:nvPr/>
        </p:nvPicPr>
        <p:blipFill>
          <a:blip r:embed="rId2" cstate="print"/>
          <a:srcRect/>
          <a:stretch>
            <a:fillRect/>
          </a:stretch>
        </p:blipFill>
        <p:spPr bwMode="auto">
          <a:xfrm>
            <a:off x="3819525" y="2857499"/>
            <a:ext cx="2742010" cy="2056209"/>
          </a:xfrm>
          <a:prstGeom prst="rect">
            <a:avLst/>
          </a:prstGeom>
          <a:noFill/>
          <a:ln w="9525">
            <a:noFill/>
            <a:miter lim="800000"/>
            <a:headEnd/>
            <a:tailEnd/>
          </a:ln>
        </p:spPr>
      </p:pic>
      <p:pic>
        <p:nvPicPr>
          <p:cNvPr id="45060" name="Picture 4" descr="garden_2"/>
          <p:cNvPicPr>
            <a:picLocks noChangeAspect="1" noChangeArrowheads="1" noCrop="1"/>
          </p:cNvPicPr>
          <p:nvPr/>
        </p:nvPicPr>
        <p:blipFill>
          <a:blip r:embed="rId3" cstate="print"/>
          <a:srcRect/>
          <a:stretch>
            <a:fillRect/>
          </a:stretch>
        </p:blipFill>
        <p:spPr bwMode="auto">
          <a:xfrm>
            <a:off x="3800475" y="914399"/>
            <a:ext cx="2742010" cy="2057400"/>
          </a:xfrm>
          <a:prstGeom prst="rect">
            <a:avLst/>
          </a:prstGeom>
          <a:noFill/>
          <a:ln w="9525">
            <a:noFill/>
            <a:miter lim="800000"/>
            <a:headEnd/>
            <a:tailEnd/>
          </a:ln>
        </p:spPr>
      </p:pic>
      <p:pic>
        <p:nvPicPr>
          <p:cNvPr id="45061" name="Picture 5" descr="garden_1"/>
          <p:cNvPicPr>
            <a:picLocks noChangeAspect="1" noChangeArrowheads="1" noCrop="1"/>
          </p:cNvPicPr>
          <p:nvPr/>
        </p:nvPicPr>
        <p:blipFill>
          <a:blip r:embed="rId4" cstate="print"/>
          <a:srcRect/>
          <a:stretch>
            <a:fillRect/>
          </a:stretch>
        </p:blipFill>
        <p:spPr bwMode="auto">
          <a:xfrm>
            <a:off x="800100" y="914400"/>
            <a:ext cx="2742010" cy="2056210"/>
          </a:xfrm>
          <a:prstGeom prst="rect">
            <a:avLst/>
          </a:prstGeom>
          <a:noFill/>
          <a:ln w="9525">
            <a:noFill/>
            <a:miter lim="800000"/>
            <a:headEnd/>
            <a:tailEnd/>
          </a:ln>
        </p:spPr>
      </p:pic>
      <p:pic>
        <p:nvPicPr>
          <p:cNvPr id="45062" name="Picture 6" descr="garden_3"/>
          <p:cNvPicPr>
            <a:picLocks noChangeAspect="1" noChangeArrowheads="1" noCrop="1"/>
          </p:cNvPicPr>
          <p:nvPr/>
        </p:nvPicPr>
        <p:blipFill>
          <a:blip r:embed="rId5" cstate="print"/>
          <a:srcRect/>
          <a:stretch>
            <a:fillRect/>
          </a:stretch>
        </p:blipFill>
        <p:spPr bwMode="auto">
          <a:xfrm>
            <a:off x="809625" y="2868215"/>
            <a:ext cx="2742010" cy="2056209"/>
          </a:xfrm>
          <a:prstGeom prst="rect">
            <a:avLst/>
          </a:prstGeom>
          <a:noFill/>
          <a:ln w="9525">
            <a:noFill/>
            <a:miter lim="800000"/>
            <a:headEnd/>
            <a:tailEnd/>
          </a:ln>
        </p:spPr>
      </p:pic>
      <p:sp>
        <p:nvSpPr>
          <p:cNvPr id="45063" name="Rectangle 7"/>
          <p:cNvSpPr>
            <a:spLocks noChangeArrowheads="1"/>
          </p:cNvSpPr>
          <p:nvPr/>
        </p:nvSpPr>
        <p:spPr bwMode="auto">
          <a:xfrm rot="16200000">
            <a:off x="6917374" y="3555512"/>
            <a:ext cx="3036409" cy="207749"/>
          </a:xfrm>
          <a:prstGeom prst="rect">
            <a:avLst/>
          </a:prstGeom>
          <a:noFill/>
          <a:ln w="9525">
            <a:noFill/>
            <a:miter lim="800000"/>
            <a:headEnd/>
            <a:tailEnd/>
          </a:ln>
        </p:spPr>
        <p:txBody>
          <a:bodyPr wrap="none">
            <a:spAutoFit/>
          </a:bodyPr>
          <a:lstStyle/>
          <a:p>
            <a:r>
              <a:rPr lang="en-US" sz="750" dirty="0">
                <a:latin typeface="Arial" charset="0"/>
              </a:rPr>
              <a:t>* From </a:t>
            </a:r>
            <a:r>
              <a:rPr lang="en-US" sz="750" dirty="0" err="1">
                <a:latin typeface="Arial" charset="0"/>
              </a:rPr>
              <a:t>Khurram</a:t>
            </a:r>
            <a:r>
              <a:rPr lang="en-US" sz="750" dirty="0">
                <a:latin typeface="Arial" charset="0"/>
              </a:rPr>
              <a:t> Hassan-</a:t>
            </a:r>
            <a:r>
              <a:rPr lang="en-US" sz="750" dirty="0" err="1">
                <a:latin typeface="Arial" charset="0"/>
              </a:rPr>
              <a:t>Shafique</a:t>
            </a:r>
            <a:r>
              <a:rPr lang="en-US" sz="750" dirty="0">
                <a:latin typeface="Arial" charset="0"/>
              </a:rPr>
              <a:t> </a:t>
            </a:r>
            <a:r>
              <a:rPr lang="en-US" sz="750" dirty="0">
                <a:solidFill>
                  <a:schemeClr val="tx2"/>
                </a:solidFill>
                <a:latin typeface="Arial" charset="0"/>
              </a:rPr>
              <a:t>CAP5415 Computer Vision 2003</a:t>
            </a:r>
          </a:p>
        </p:txBody>
      </p:sp>
    </p:spTree>
    <p:extLst>
      <p:ext uri="{BB962C8B-B14F-4D97-AF65-F5344CB8AC3E}">
        <p14:creationId xmlns:p14="http://schemas.microsoft.com/office/powerpoint/2010/main" val="20614007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2"/>
          <p:cNvGrpSpPr>
            <a:grpSpLocks/>
          </p:cNvGrpSpPr>
          <p:nvPr/>
        </p:nvGrpSpPr>
        <p:grpSpPr bwMode="auto">
          <a:xfrm>
            <a:off x="5058967" y="3493295"/>
            <a:ext cx="2707481" cy="902494"/>
            <a:chOff x="3289" y="3273"/>
            <a:chExt cx="2274" cy="758"/>
          </a:xfrm>
        </p:grpSpPr>
        <p:sp>
          <p:nvSpPr>
            <p:cNvPr id="47142" name="AutoShape 3"/>
            <p:cNvSpPr>
              <a:spLocks noChangeAspect="1" noChangeArrowheads="1"/>
            </p:cNvSpPr>
            <p:nvPr/>
          </p:nvSpPr>
          <p:spPr bwMode="auto">
            <a:xfrm>
              <a:off x="3289" y="3273"/>
              <a:ext cx="2274" cy="758"/>
            </a:xfrm>
            <a:prstGeom prst="parallelogram">
              <a:avLst>
                <a:gd name="adj" fmla="val 75000"/>
              </a:avLst>
            </a:prstGeom>
            <a:solidFill>
              <a:srgbClr val="0000FF"/>
            </a:solidFill>
            <a:ln w="9525">
              <a:solidFill>
                <a:schemeClr val="tx1"/>
              </a:solidFill>
              <a:miter lim="800000"/>
              <a:headEnd/>
              <a:tailEnd/>
            </a:ln>
          </p:spPr>
          <p:txBody>
            <a:bodyPr wrap="none" anchor="ctr"/>
            <a:lstStyle/>
            <a:p>
              <a:endParaRPr lang="en-US" sz="1350"/>
            </a:p>
          </p:txBody>
        </p:sp>
        <p:sp>
          <p:nvSpPr>
            <p:cNvPr id="47143" name="Text Box 4"/>
            <p:cNvSpPr txBox="1">
              <a:spLocks noChangeArrowheads="1"/>
            </p:cNvSpPr>
            <p:nvPr/>
          </p:nvSpPr>
          <p:spPr bwMode="auto">
            <a:xfrm>
              <a:off x="4116" y="3566"/>
              <a:ext cx="568" cy="213"/>
            </a:xfrm>
            <a:prstGeom prst="rect">
              <a:avLst/>
            </a:prstGeom>
            <a:noFill/>
            <a:ln w="9525">
              <a:noFill/>
              <a:miter lim="800000"/>
              <a:headEnd/>
              <a:tailEnd/>
            </a:ln>
          </p:spPr>
          <p:txBody>
            <a:bodyPr wrap="none" lIns="0" tIns="0" rIns="0" bIns="0">
              <a:spAutoFit/>
            </a:bodyPr>
            <a:lstStyle/>
            <a:p>
              <a:pPr eaLnBrk="0" hangingPunct="0"/>
              <a:r>
                <a:rPr lang="en-US" sz="1650" b="1">
                  <a:latin typeface="Times New Roman" pitchFamily="18" charset="0"/>
                  <a:cs typeface="Arial" charset="0"/>
                </a:rPr>
                <a:t>image I</a:t>
              </a:r>
            </a:p>
          </p:txBody>
        </p:sp>
      </p:grpSp>
      <p:grpSp>
        <p:nvGrpSpPr>
          <p:cNvPr id="47107" name="Group 5"/>
          <p:cNvGrpSpPr>
            <a:grpSpLocks/>
          </p:cNvGrpSpPr>
          <p:nvPr/>
        </p:nvGrpSpPr>
        <p:grpSpPr bwMode="auto">
          <a:xfrm>
            <a:off x="1276350" y="3508773"/>
            <a:ext cx="2705100" cy="902494"/>
            <a:chOff x="112" y="3286"/>
            <a:chExt cx="2272" cy="758"/>
          </a:xfrm>
        </p:grpSpPr>
        <p:sp>
          <p:nvSpPr>
            <p:cNvPr id="47140" name="AutoShape 6"/>
            <p:cNvSpPr>
              <a:spLocks noChangeAspect="1" noChangeArrowheads="1"/>
            </p:cNvSpPr>
            <p:nvPr/>
          </p:nvSpPr>
          <p:spPr bwMode="auto">
            <a:xfrm>
              <a:off x="112" y="3286"/>
              <a:ext cx="2272" cy="758"/>
            </a:xfrm>
            <a:prstGeom prst="parallelogram">
              <a:avLst>
                <a:gd name="adj" fmla="val 74934"/>
              </a:avLst>
            </a:prstGeom>
            <a:solidFill>
              <a:schemeClr val="accent1"/>
            </a:solidFill>
            <a:ln w="9525">
              <a:solidFill>
                <a:schemeClr val="tx1"/>
              </a:solidFill>
              <a:miter lim="800000"/>
              <a:headEnd/>
              <a:tailEnd/>
            </a:ln>
          </p:spPr>
          <p:txBody>
            <a:bodyPr wrap="none" anchor="ctr"/>
            <a:lstStyle/>
            <a:p>
              <a:endParaRPr lang="en-US" sz="1350"/>
            </a:p>
          </p:txBody>
        </p:sp>
        <p:sp>
          <p:nvSpPr>
            <p:cNvPr id="47141" name="Text Box 7"/>
            <p:cNvSpPr txBox="1">
              <a:spLocks noChangeArrowheads="1"/>
            </p:cNvSpPr>
            <p:nvPr/>
          </p:nvSpPr>
          <p:spPr bwMode="auto">
            <a:xfrm>
              <a:off x="887" y="3557"/>
              <a:ext cx="638" cy="213"/>
            </a:xfrm>
            <a:prstGeom prst="rect">
              <a:avLst/>
            </a:prstGeom>
            <a:noFill/>
            <a:ln w="9525">
              <a:noFill/>
              <a:miter lim="800000"/>
              <a:headEnd/>
              <a:tailEnd/>
            </a:ln>
          </p:spPr>
          <p:txBody>
            <a:bodyPr wrap="none" lIns="0" tIns="0" rIns="0" bIns="0">
              <a:spAutoFit/>
            </a:bodyPr>
            <a:lstStyle/>
            <a:p>
              <a:pPr eaLnBrk="0" hangingPunct="0"/>
              <a:r>
                <a:rPr lang="en-US" sz="1650" b="1">
                  <a:latin typeface="Times New Roman" pitchFamily="18" charset="0"/>
                  <a:cs typeface="Arial" charset="0"/>
                </a:rPr>
                <a:t>image H</a:t>
              </a:r>
            </a:p>
          </p:txBody>
        </p:sp>
      </p:grpSp>
      <p:grpSp>
        <p:nvGrpSpPr>
          <p:cNvPr id="4" name="Group 8"/>
          <p:cNvGrpSpPr>
            <a:grpSpLocks/>
          </p:cNvGrpSpPr>
          <p:nvPr/>
        </p:nvGrpSpPr>
        <p:grpSpPr bwMode="auto">
          <a:xfrm>
            <a:off x="1276351" y="685801"/>
            <a:ext cx="6679406" cy="3993357"/>
            <a:chOff x="112" y="916"/>
            <a:chExt cx="5610" cy="3354"/>
          </a:xfrm>
        </p:grpSpPr>
        <p:grpSp>
          <p:nvGrpSpPr>
            <p:cNvPr id="47115" name="Group 9"/>
            <p:cNvGrpSpPr>
              <a:grpSpLocks/>
            </p:cNvGrpSpPr>
            <p:nvPr/>
          </p:nvGrpSpPr>
          <p:grpSpPr bwMode="auto">
            <a:xfrm>
              <a:off x="112" y="916"/>
              <a:ext cx="5610" cy="3354"/>
              <a:chOff x="112" y="916"/>
              <a:chExt cx="5610" cy="3354"/>
            </a:xfrm>
          </p:grpSpPr>
          <p:grpSp>
            <p:nvGrpSpPr>
              <p:cNvPr id="47118" name="Group 10"/>
              <p:cNvGrpSpPr>
                <a:grpSpLocks/>
              </p:cNvGrpSpPr>
              <p:nvPr/>
            </p:nvGrpSpPr>
            <p:grpSpPr bwMode="auto">
              <a:xfrm>
                <a:off x="112" y="931"/>
                <a:ext cx="2434" cy="3339"/>
                <a:chOff x="112" y="931"/>
                <a:chExt cx="2434" cy="3339"/>
              </a:xfrm>
            </p:grpSpPr>
            <p:grpSp>
              <p:nvGrpSpPr>
                <p:cNvPr id="47130" name="Group 11"/>
                <p:cNvGrpSpPr>
                  <a:grpSpLocks/>
                </p:cNvGrpSpPr>
                <p:nvPr/>
              </p:nvGrpSpPr>
              <p:grpSpPr bwMode="auto">
                <a:xfrm>
                  <a:off x="112" y="931"/>
                  <a:ext cx="2272" cy="3113"/>
                  <a:chOff x="112" y="931"/>
                  <a:chExt cx="2272" cy="3113"/>
                </a:xfrm>
              </p:grpSpPr>
              <p:sp>
                <p:nvSpPr>
                  <p:cNvPr id="47132" name="Line 12"/>
                  <p:cNvSpPr>
                    <a:spLocks noChangeAspect="1" noChangeShapeType="1"/>
                  </p:cNvSpPr>
                  <p:nvPr/>
                </p:nvSpPr>
                <p:spPr bwMode="auto">
                  <a:xfrm flipV="1">
                    <a:off x="124" y="931"/>
                    <a:ext cx="933" cy="3082"/>
                  </a:xfrm>
                  <a:prstGeom prst="line">
                    <a:avLst/>
                  </a:prstGeom>
                  <a:noFill/>
                  <a:ln w="9525">
                    <a:solidFill>
                      <a:schemeClr val="tx1"/>
                    </a:solidFill>
                    <a:prstDash val="dash"/>
                    <a:round/>
                    <a:headEnd/>
                    <a:tailEnd/>
                  </a:ln>
                </p:spPr>
                <p:txBody>
                  <a:bodyPr/>
                  <a:lstStyle/>
                  <a:p>
                    <a:endParaRPr lang="en-US" sz="1350"/>
                  </a:p>
                </p:txBody>
              </p:sp>
              <p:sp>
                <p:nvSpPr>
                  <p:cNvPr id="47133" name="Line 13"/>
                  <p:cNvSpPr>
                    <a:spLocks noChangeAspect="1" noChangeShapeType="1"/>
                  </p:cNvSpPr>
                  <p:nvPr/>
                </p:nvSpPr>
                <p:spPr bwMode="auto">
                  <a:xfrm flipH="1" flipV="1">
                    <a:off x="1059" y="938"/>
                    <a:ext cx="1305" cy="2336"/>
                  </a:xfrm>
                  <a:prstGeom prst="line">
                    <a:avLst/>
                  </a:prstGeom>
                  <a:noFill/>
                  <a:ln w="9525">
                    <a:solidFill>
                      <a:schemeClr val="tx1"/>
                    </a:solidFill>
                    <a:prstDash val="dash"/>
                    <a:round/>
                    <a:headEnd/>
                    <a:tailEnd/>
                  </a:ln>
                </p:spPr>
                <p:txBody>
                  <a:bodyPr/>
                  <a:lstStyle/>
                  <a:p>
                    <a:endParaRPr lang="en-US" sz="1350"/>
                  </a:p>
                </p:txBody>
              </p:sp>
              <p:sp>
                <p:nvSpPr>
                  <p:cNvPr id="47134" name="Line 14"/>
                  <p:cNvSpPr>
                    <a:spLocks noChangeAspect="1" noChangeShapeType="1"/>
                  </p:cNvSpPr>
                  <p:nvPr/>
                </p:nvSpPr>
                <p:spPr bwMode="auto">
                  <a:xfrm flipH="1">
                    <a:off x="678" y="972"/>
                    <a:ext cx="394" cy="2316"/>
                  </a:xfrm>
                  <a:prstGeom prst="line">
                    <a:avLst/>
                  </a:prstGeom>
                  <a:noFill/>
                  <a:ln w="9525">
                    <a:solidFill>
                      <a:schemeClr val="tx1"/>
                    </a:solidFill>
                    <a:prstDash val="dash"/>
                    <a:round/>
                    <a:headEnd/>
                    <a:tailEnd/>
                  </a:ln>
                </p:spPr>
                <p:txBody>
                  <a:bodyPr/>
                  <a:lstStyle/>
                  <a:p>
                    <a:endParaRPr lang="en-US" sz="1350"/>
                  </a:p>
                </p:txBody>
              </p:sp>
              <p:sp>
                <p:nvSpPr>
                  <p:cNvPr id="47135" name="AutoShape 15"/>
                  <p:cNvSpPr>
                    <a:spLocks noChangeAspect="1" noChangeArrowheads="1"/>
                  </p:cNvSpPr>
                  <p:nvPr/>
                </p:nvSpPr>
                <p:spPr bwMode="auto">
                  <a:xfrm>
                    <a:off x="112" y="3286"/>
                    <a:ext cx="2272" cy="758"/>
                  </a:xfrm>
                  <a:prstGeom prst="parallelogram">
                    <a:avLst>
                      <a:gd name="adj" fmla="val 74934"/>
                    </a:avLst>
                  </a:prstGeom>
                  <a:solidFill>
                    <a:schemeClr val="accent1"/>
                  </a:solidFill>
                  <a:ln w="9525">
                    <a:solidFill>
                      <a:schemeClr val="tx1"/>
                    </a:solidFill>
                    <a:miter lim="800000"/>
                    <a:headEnd/>
                    <a:tailEnd/>
                  </a:ln>
                </p:spPr>
                <p:txBody>
                  <a:bodyPr wrap="none" anchor="ctr"/>
                  <a:lstStyle/>
                  <a:p>
                    <a:endParaRPr lang="en-US" sz="1350"/>
                  </a:p>
                </p:txBody>
              </p:sp>
              <p:sp>
                <p:nvSpPr>
                  <p:cNvPr id="47136" name="AutoShape 16"/>
                  <p:cNvSpPr>
                    <a:spLocks noChangeAspect="1" noChangeArrowheads="1"/>
                  </p:cNvSpPr>
                  <p:nvPr/>
                </p:nvSpPr>
                <p:spPr bwMode="auto">
                  <a:xfrm>
                    <a:off x="622" y="2095"/>
                    <a:ext cx="1090" cy="318"/>
                  </a:xfrm>
                  <a:prstGeom prst="parallelogram">
                    <a:avLst>
                      <a:gd name="adj" fmla="val 85692"/>
                    </a:avLst>
                  </a:prstGeom>
                  <a:solidFill>
                    <a:schemeClr val="accent1"/>
                  </a:solidFill>
                  <a:ln w="9525">
                    <a:solidFill>
                      <a:schemeClr val="tx1"/>
                    </a:solidFill>
                    <a:miter lim="800000"/>
                    <a:headEnd/>
                    <a:tailEnd/>
                  </a:ln>
                </p:spPr>
                <p:txBody>
                  <a:bodyPr wrap="none" anchor="ctr"/>
                  <a:lstStyle/>
                  <a:p>
                    <a:endParaRPr lang="en-US" sz="1350"/>
                  </a:p>
                </p:txBody>
              </p:sp>
              <p:sp>
                <p:nvSpPr>
                  <p:cNvPr id="47137" name="AutoShape 17"/>
                  <p:cNvSpPr>
                    <a:spLocks noChangeAspect="1" noChangeArrowheads="1"/>
                  </p:cNvSpPr>
                  <p:nvPr/>
                </p:nvSpPr>
                <p:spPr bwMode="auto">
                  <a:xfrm>
                    <a:off x="393" y="2626"/>
                    <a:ext cx="1621" cy="472"/>
                  </a:xfrm>
                  <a:prstGeom prst="parallelogram">
                    <a:avLst>
                      <a:gd name="adj" fmla="val 85858"/>
                    </a:avLst>
                  </a:prstGeom>
                  <a:solidFill>
                    <a:schemeClr val="accent1"/>
                  </a:solidFill>
                  <a:ln w="9525">
                    <a:solidFill>
                      <a:schemeClr val="tx1"/>
                    </a:solidFill>
                    <a:miter lim="800000"/>
                    <a:headEnd/>
                    <a:tailEnd/>
                  </a:ln>
                </p:spPr>
                <p:txBody>
                  <a:bodyPr wrap="none" anchor="ctr"/>
                  <a:lstStyle/>
                  <a:p>
                    <a:endParaRPr lang="en-US" sz="1350"/>
                  </a:p>
                </p:txBody>
              </p:sp>
              <p:sp>
                <p:nvSpPr>
                  <p:cNvPr id="47138" name="AutoShape 18"/>
                  <p:cNvSpPr>
                    <a:spLocks noChangeAspect="1" noChangeArrowheads="1"/>
                  </p:cNvSpPr>
                  <p:nvPr/>
                </p:nvSpPr>
                <p:spPr bwMode="auto">
                  <a:xfrm>
                    <a:off x="787" y="1576"/>
                    <a:ext cx="644" cy="188"/>
                  </a:xfrm>
                  <a:prstGeom prst="parallelogram">
                    <a:avLst>
                      <a:gd name="adj" fmla="val 85638"/>
                    </a:avLst>
                  </a:prstGeom>
                  <a:solidFill>
                    <a:schemeClr val="accent1"/>
                  </a:solidFill>
                  <a:ln w="9525">
                    <a:solidFill>
                      <a:schemeClr val="tx1"/>
                    </a:solidFill>
                    <a:miter lim="800000"/>
                    <a:headEnd/>
                    <a:tailEnd/>
                  </a:ln>
                </p:spPr>
                <p:txBody>
                  <a:bodyPr wrap="none" anchor="ctr"/>
                  <a:lstStyle/>
                  <a:p>
                    <a:endParaRPr lang="en-US" sz="1350"/>
                  </a:p>
                </p:txBody>
              </p:sp>
              <p:sp>
                <p:nvSpPr>
                  <p:cNvPr id="47139" name="Line 19"/>
                  <p:cNvSpPr>
                    <a:spLocks noChangeAspect="1" noChangeShapeType="1"/>
                  </p:cNvSpPr>
                  <p:nvPr/>
                </p:nvSpPr>
                <p:spPr bwMode="auto">
                  <a:xfrm flipH="1" flipV="1">
                    <a:off x="1063" y="938"/>
                    <a:ext cx="754" cy="3096"/>
                  </a:xfrm>
                  <a:prstGeom prst="line">
                    <a:avLst/>
                  </a:prstGeom>
                  <a:noFill/>
                  <a:ln w="9525">
                    <a:solidFill>
                      <a:schemeClr val="tx1"/>
                    </a:solidFill>
                    <a:prstDash val="dash"/>
                    <a:round/>
                    <a:headEnd/>
                    <a:tailEnd/>
                  </a:ln>
                </p:spPr>
                <p:txBody>
                  <a:bodyPr/>
                  <a:lstStyle/>
                  <a:p>
                    <a:endParaRPr lang="en-US" sz="1350"/>
                  </a:p>
                </p:txBody>
              </p:sp>
            </p:grpSp>
            <p:sp>
              <p:nvSpPr>
                <p:cNvPr id="47131" name="Text Box 20"/>
                <p:cNvSpPr txBox="1">
                  <a:spLocks noChangeArrowheads="1"/>
                </p:cNvSpPr>
                <p:nvPr/>
              </p:nvSpPr>
              <p:spPr bwMode="auto">
                <a:xfrm>
                  <a:off x="236" y="4076"/>
                  <a:ext cx="2310" cy="194"/>
                </a:xfrm>
                <a:prstGeom prst="rect">
                  <a:avLst/>
                </a:prstGeom>
                <a:noFill/>
                <a:ln w="9525">
                  <a:noFill/>
                  <a:miter lim="800000"/>
                  <a:headEnd/>
                  <a:tailEnd/>
                </a:ln>
              </p:spPr>
              <p:txBody>
                <a:bodyPr wrap="none" lIns="0" tIns="0" rIns="0" bIns="0">
                  <a:spAutoFit/>
                </a:bodyPr>
                <a:lstStyle/>
                <a:p>
                  <a:pPr eaLnBrk="0" hangingPunct="0"/>
                  <a:r>
                    <a:rPr lang="en-US" sz="1500" b="1">
                      <a:cs typeface="Arial" charset="0"/>
                    </a:rPr>
                    <a:t>Gaussian pyramid of image 1</a:t>
                  </a:r>
                </a:p>
              </p:txBody>
            </p:sp>
          </p:grpSp>
          <p:grpSp>
            <p:nvGrpSpPr>
              <p:cNvPr id="47119" name="Group 21"/>
              <p:cNvGrpSpPr>
                <a:grpSpLocks/>
              </p:cNvGrpSpPr>
              <p:nvPr/>
            </p:nvGrpSpPr>
            <p:grpSpPr bwMode="auto">
              <a:xfrm>
                <a:off x="3289" y="916"/>
                <a:ext cx="2433" cy="3354"/>
                <a:chOff x="3289" y="916"/>
                <a:chExt cx="2433" cy="3354"/>
              </a:xfrm>
            </p:grpSpPr>
            <p:grpSp>
              <p:nvGrpSpPr>
                <p:cNvPr id="47120" name="Group 22"/>
                <p:cNvGrpSpPr>
                  <a:grpSpLocks/>
                </p:cNvGrpSpPr>
                <p:nvPr/>
              </p:nvGrpSpPr>
              <p:grpSpPr bwMode="auto">
                <a:xfrm>
                  <a:off x="3289" y="916"/>
                  <a:ext cx="2274" cy="3115"/>
                  <a:chOff x="3289" y="916"/>
                  <a:chExt cx="2274" cy="3115"/>
                </a:xfrm>
              </p:grpSpPr>
              <p:sp>
                <p:nvSpPr>
                  <p:cNvPr id="47122" name="Line 23"/>
                  <p:cNvSpPr>
                    <a:spLocks noChangeAspect="1" noChangeShapeType="1"/>
                  </p:cNvSpPr>
                  <p:nvPr/>
                </p:nvSpPr>
                <p:spPr bwMode="auto">
                  <a:xfrm flipV="1">
                    <a:off x="3301" y="916"/>
                    <a:ext cx="934" cy="3085"/>
                  </a:xfrm>
                  <a:prstGeom prst="line">
                    <a:avLst/>
                  </a:prstGeom>
                  <a:noFill/>
                  <a:ln w="9525">
                    <a:solidFill>
                      <a:schemeClr val="tx1"/>
                    </a:solidFill>
                    <a:prstDash val="dash"/>
                    <a:round/>
                    <a:headEnd/>
                    <a:tailEnd/>
                  </a:ln>
                </p:spPr>
                <p:txBody>
                  <a:bodyPr/>
                  <a:lstStyle/>
                  <a:p>
                    <a:endParaRPr lang="en-US" sz="1350"/>
                  </a:p>
                </p:txBody>
              </p:sp>
              <p:sp>
                <p:nvSpPr>
                  <p:cNvPr id="47123" name="Line 24"/>
                  <p:cNvSpPr>
                    <a:spLocks noChangeAspect="1" noChangeShapeType="1"/>
                  </p:cNvSpPr>
                  <p:nvPr/>
                </p:nvSpPr>
                <p:spPr bwMode="auto">
                  <a:xfrm flipH="1" flipV="1">
                    <a:off x="4237" y="923"/>
                    <a:ext cx="1306" cy="2337"/>
                  </a:xfrm>
                  <a:prstGeom prst="line">
                    <a:avLst/>
                  </a:prstGeom>
                  <a:noFill/>
                  <a:ln w="9525">
                    <a:solidFill>
                      <a:schemeClr val="tx1"/>
                    </a:solidFill>
                    <a:prstDash val="dash"/>
                    <a:round/>
                    <a:headEnd/>
                    <a:tailEnd/>
                  </a:ln>
                </p:spPr>
                <p:txBody>
                  <a:bodyPr/>
                  <a:lstStyle/>
                  <a:p>
                    <a:endParaRPr lang="en-US" sz="1350"/>
                  </a:p>
                </p:txBody>
              </p:sp>
              <p:sp>
                <p:nvSpPr>
                  <p:cNvPr id="47124" name="Line 25"/>
                  <p:cNvSpPr>
                    <a:spLocks noChangeAspect="1" noChangeShapeType="1"/>
                  </p:cNvSpPr>
                  <p:nvPr/>
                </p:nvSpPr>
                <p:spPr bwMode="auto">
                  <a:xfrm flipH="1">
                    <a:off x="3854" y="957"/>
                    <a:ext cx="396" cy="2318"/>
                  </a:xfrm>
                  <a:prstGeom prst="line">
                    <a:avLst/>
                  </a:prstGeom>
                  <a:noFill/>
                  <a:ln w="9525">
                    <a:solidFill>
                      <a:schemeClr val="tx1"/>
                    </a:solidFill>
                    <a:prstDash val="dash"/>
                    <a:round/>
                    <a:headEnd/>
                    <a:tailEnd/>
                  </a:ln>
                </p:spPr>
                <p:txBody>
                  <a:bodyPr/>
                  <a:lstStyle/>
                  <a:p>
                    <a:endParaRPr lang="en-US" sz="1350"/>
                  </a:p>
                </p:txBody>
              </p:sp>
              <p:sp>
                <p:nvSpPr>
                  <p:cNvPr id="47125" name="AutoShape 26"/>
                  <p:cNvSpPr>
                    <a:spLocks noChangeAspect="1" noChangeArrowheads="1"/>
                  </p:cNvSpPr>
                  <p:nvPr/>
                </p:nvSpPr>
                <p:spPr bwMode="auto">
                  <a:xfrm>
                    <a:off x="3289" y="3273"/>
                    <a:ext cx="2274" cy="758"/>
                  </a:xfrm>
                  <a:prstGeom prst="parallelogram">
                    <a:avLst>
                      <a:gd name="adj" fmla="val 75000"/>
                    </a:avLst>
                  </a:prstGeom>
                  <a:solidFill>
                    <a:srgbClr val="0000FF"/>
                  </a:solidFill>
                  <a:ln w="9525">
                    <a:solidFill>
                      <a:schemeClr val="tx1"/>
                    </a:solidFill>
                    <a:miter lim="800000"/>
                    <a:headEnd/>
                    <a:tailEnd/>
                  </a:ln>
                </p:spPr>
                <p:txBody>
                  <a:bodyPr wrap="none" anchor="ctr"/>
                  <a:lstStyle/>
                  <a:p>
                    <a:endParaRPr lang="en-US" sz="1350"/>
                  </a:p>
                </p:txBody>
              </p:sp>
              <p:sp>
                <p:nvSpPr>
                  <p:cNvPr id="47126" name="AutoShape 27"/>
                  <p:cNvSpPr>
                    <a:spLocks noChangeAspect="1" noChangeArrowheads="1"/>
                  </p:cNvSpPr>
                  <p:nvPr/>
                </p:nvSpPr>
                <p:spPr bwMode="auto">
                  <a:xfrm>
                    <a:off x="3800" y="2081"/>
                    <a:ext cx="1091" cy="317"/>
                  </a:xfrm>
                  <a:prstGeom prst="parallelogram">
                    <a:avLst>
                      <a:gd name="adj" fmla="val 86041"/>
                    </a:avLst>
                  </a:prstGeom>
                  <a:solidFill>
                    <a:srgbClr val="0000FF"/>
                  </a:solidFill>
                  <a:ln w="9525">
                    <a:solidFill>
                      <a:schemeClr val="tx1"/>
                    </a:solidFill>
                    <a:miter lim="800000"/>
                    <a:headEnd/>
                    <a:tailEnd/>
                  </a:ln>
                </p:spPr>
                <p:txBody>
                  <a:bodyPr wrap="none" anchor="ctr"/>
                  <a:lstStyle/>
                  <a:p>
                    <a:endParaRPr lang="en-US" sz="1350"/>
                  </a:p>
                </p:txBody>
              </p:sp>
              <p:sp>
                <p:nvSpPr>
                  <p:cNvPr id="47127" name="AutoShape 28"/>
                  <p:cNvSpPr>
                    <a:spLocks noChangeAspect="1" noChangeArrowheads="1"/>
                  </p:cNvSpPr>
                  <p:nvPr/>
                </p:nvSpPr>
                <p:spPr bwMode="auto">
                  <a:xfrm>
                    <a:off x="3572" y="2612"/>
                    <a:ext cx="1621" cy="472"/>
                  </a:xfrm>
                  <a:prstGeom prst="parallelogram">
                    <a:avLst>
                      <a:gd name="adj" fmla="val 85858"/>
                    </a:avLst>
                  </a:prstGeom>
                  <a:solidFill>
                    <a:srgbClr val="0000FF"/>
                  </a:solidFill>
                  <a:ln w="9525">
                    <a:solidFill>
                      <a:schemeClr val="tx1"/>
                    </a:solidFill>
                    <a:miter lim="800000"/>
                    <a:headEnd/>
                    <a:tailEnd/>
                  </a:ln>
                </p:spPr>
                <p:txBody>
                  <a:bodyPr wrap="none" anchor="ctr"/>
                  <a:lstStyle/>
                  <a:p>
                    <a:endParaRPr lang="en-US" sz="1350"/>
                  </a:p>
                </p:txBody>
              </p:sp>
              <p:sp>
                <p:nvSpPr>
                  <p:cNvPr id="47128" name="AutoShape 29"/>
                  <p:cNvSpPr>
                    <a:spLocks noChangeAspect="1" noChangeArrowheads="1"/>
                  </p:cNvSpPr>
                  <p:nvPr/>
                </p:nvSpPr>
                <p:spPr bwMode="auto">
                  <a:xfrm>
                    <a:off x="3965" y="1562"/>
                    <a:ext cx="643" cy="186"/>
                  </a:xfrm>
                  <a:prstGeom prst="parallelogram">
                    <a:avLst>
                      <a:gd name="adj" fmla="val 86425"/>
                    </a:avLst>
                  </a:prstGeom>
                  <a:solidFill>
                    <a:srgbClr val="0000FF"/>
                  </a:solidFill>
                  <a:ln w="9525">
                    <a:solidFill>
                      <a:schemeClr val="tx1"/>
                    </a:solidFill>
                    <a:miter lim="800000"/>
                    <a:headEnd/>
                    <a:tailEnd/>
                  </a:ln>
                </p:spPr>
                <p:txBody>
                  <a:bodyPr wrap="none" anchor="ctr"/>
                  <a:lstStyle/>
                  <a:p>
                    <a:endParaRPr lang="en-US" sz="1350"/>
                  </a:p>
                </p:txBody>
              </p:sp>
              <p:sp>
                <p:nvSpPr>
                  <p:cNvPr id="47129" name="Line 30"/>
                  <p:cNvSpPr>
                    <a:spLocks noChangeAspect="1" noChangeShapeType="1"/>
                  </p:cNvSpPr>
                  <p:nvPr/>
                </p:nvSpPr>
                <p:spPr bwMode="auto">
                  <a:xfrm flipH="1" flipV="1">
                    <a:off x="4241" y="923"/>
                    <a:ext cx="754" cy="3097"/>
                  </a:xfrm>
                  <a:prstGeom prst="line">
                    <a:avLst/>
                  </a:prstGeom>
                  <a:noFill/>
                  <a:ln w="9525">
                    <a:solidFill>
                      <a:schemeClr val="tx1"/>
                    </a:solidFill>
                    <a:prstDash val="dash"/>
                    <a:round/>
                    <a:headEnd/>
                    <a:tailEnd/>
                  </a:ln>
                </p:spPr>
                <p:txBody>
                  <a:bodyPr/>
                  <a:lstStyle/>
                  <a:p>
                    <a:endParaRPr lang="en-US" sz="1350"/>
                  </a:p>
                </p:txBody>
              </p:sp>
            </p:grpSp>
            <p:sp>
              <p:nvSpPr>
                <p:cNvPr id="47121" name="Text Box 31"/>
                <p:cNvSpPr txBox="1">
                  <a:spLocks noChangeArrowheads="1"/>
                </p:cNvSpPr>
                <p:nvPr/>
              </p:nvSpPr>
              <p:spPr bwMode="auto">
                <a:xfrm>
                  <a:off x="3412" y="4076"/>
                  <a:ext cx="2310" cy="194"/>
                </a:xfrm>
                <a:prstGeom prst="rect">
                  <a:avLst/>
                </a:prstGeom>
                <a:noFill/>
                <a:ln w="9525">
                  <a:noFill/>
                  <a:miter lim="800000"/>
                  <a:headEnd/>
                  <a:tailEnd/>
                </a:ln>
              </p:spPr>
              <p:txBody>
                <a:bodyPr wrap="none" lIns="0" tIns="0" rIns="0" bIns="0">
                  <a:spAutoFit/>
                </a:bodyPr>
                <a:lstStyle/>
                <a:p>
                  <a:pPr eaLnBrk="0" hangingPunct="0"/>
                  <a:r>
                    <a:rPr lang="en-US" sz="1500" b="1">
                      <a:cs typeface="Arial" charset="0"/>
                    </a:rPr>
                    <a:t>Gaussian pyramid of image 2</a:t>
                  </a:r>
                </a:p>
              </p:txBody>
            </p:sp>
          </p:grpSp>
        </p:grpSp>
        <p:sp>
          <p:nvSpPr>
            <p:cNvPr id="47116" name="Text Box 32"/>
            <p:cNvSpPr txBox="1">
              <a:spLocks noChangeArrowheads="1"/>
            </p:cNvSpPr>
            <p:nvPr/>
          </p:nvSpPr>
          <p:spPr bwMode="auto">
            <a:xfrm>
              <a:off x="4124" y="3580"/>
              <a:ext cx="644" cy="194"/>
            </a:xfrm>
            <a:prstGeom prst="rect">
              <a:avLst/>
            </a:prstGeom>
            <a:noFill/>
            <a:ln w="9525">
              <a:noFill/>
              <a:miter lim="800000"/>
              <a:headEnd/>
              <a:tailEnd/>
            </a:ln>
          </p:spPr>
          <p:txBody>
            <a:bodyPr wrap="none" lIns="0" tIns="0" rIns="0" bIns="0">
              <a:spAutoFit/>
            </a:bodyPr>
            <a:lstStyle/>
            <a:p>
              <a:pPr eaLnBrk="0" hangingPunct="0"/>
              <a:r>
                <a:rPr lang="en-US" sz="1500" b="1">
                  <a:cs typeface="Arial" charset="0"/>
                </a:rPr>
                <a:t>image 2</a:t>
              </a:r>
            </a:p>
          </p:txBody>
        </p:sp>
        <p:sp>
          <p:nvSpPr>
            <p:cNvPr id="47117" name="Text Box 33"/>
            <p:cNvSpPr txBox="1">
              <a:spLocks noChangeArrowheads="1"/>
            </p:cNvSpPr>
            <p:nvPr/>
          </p:nvSpPr>
          <p:spPr bwMode="auto">
            <a:xfrm>
              <a:off x="887" y="3571"/>
              <a:ext cx="644" cy="194"/>
            </a:xfrm>
            <a:prstGeom prst="rect">
              <a:avLst/>
            </a:prstGeom>
            <a:noFill/>
            <a:ln w="9525">
              <a:noFill/>
              <a:miter lim="800000"/>
              <a:headEnd/>
              <a:tailEnd/>
            </a:ln>
          </p:spPr>
          <p:txBody>
            <a:bodyPr wrap="none" lIns="0" tIns="0" rIns="0" bIns="0">
              <a:spAutoFit/>
            </a:bodyPr>
            <a:lstStyle/>
            <a:p>
              <a:pPr eaLnBrk="0" hangingPunct="0"/>
              <a:r>
                <a:rPr lang="en-US" sz="1500" b="1">
                  <a:cs typeface="Arial" charset="0"/>
                </a:rPr>
                <a:t>image 1</a:t>
              </a:r>
            </a:p>
          </p:txBody>
        </p:sp>
      </p:grpSp>
      <p:grpSp>
        <p:nvGrpSpPr>
          <p:cNvPr id="10" name="Group 34"/>
          <p:cNvGrpSpPr>
            <a:grpSpLocks/>
          </p:cNvGrpSpPr>
          <p:nvPr/>
        </p:nvGrpSpPr>
        <p:grpSpPr bwMode="auto">
          <a:xfrm>
            <a:off x="4106467" y="1360886"/>
            <a:ext cx="1351359" cy="2727722"/>
            <a:chOff x="2489" y="1482"/>
            <a:chExt cx="1135" cy="2291"/>
          </a:xfrm>
        </p:grpSpPr>
        <p:sp>
          <p:nvSpPr>
            <p:cNvPr id="47111" name="Text Box 35"/>
            <p:cNvSpPr txBox="1">
              <a:spLocks noChangeArrowheads="1"/>
            </p:cNvSpPr>
            <p:nvPr/>
          </p:nvSpPr>
          <p:spPr bwMode="auto">
            <a:xfrm>
              <a:off x="2489" y="3482"/>
              <a:ext cx="1002" cy="291"/>
            </a:xfrm>
            <a:prstGeom prst="rect">
              <a:avLst/>
            </a:prstGeom>
            <a:noFill/>
            <a:ln w="9525">
              <a:noFill/>
              <a:miter lim="800000"/>
              <a:headEnd/>
              <a:tailEnd/>
            </a:ln>
          </p:spPr>
          <p:txBody>
            <a:bodyPr wrap="none">
              <a:spAutoFit/>
            </a:bodyPr>
            <a:lstStyle/>
            <a:p>
              <a:pPr eaLnBrk="0" hangingPunct="0"/>
              <a:r>
                <a:rPr lang="en-US" sz="1650" b="1" i="1">
                  <a:solidFill>
                    <a:srgbClr val="D60093"/>
                  </a:solidFill>
                  <a:latin typeface="Times New Roman" pitchFamily="18" charset="0"/>
                  <a:cs typeface="Arial" charset="0"/>
                </a:rPr>
                <a:t>u=10 pixels</a:t>
              </a:r>
              <a:endParaRPr lang="en-US" sz="1650" b="1">
                <a:latin typeface="Times New Roman" pitchFamily="18" charset="0"/>
                <a:cs typeface="Arial" charset="0"/>
              </a:endParaRPr>
            </a:p>
          </p:txBody>
        </p:sp>
        <p:sp>
          <p:nvSpPr>
            <p:cNvPr id="47112" name="Text Box 36"/>
            <p:cNvSpPr txBox="1">
              <a:spLocks noChangeArrowheads="1"/>
            </p:cNvSpPr>
            <p:nvPr/>
          </p:nvSpPr>
          <p:spPr bwMode="auto">
            <a:xfrm>
              <a:off x="2489" y="2658"/>
              <a:ext cx="913" cy="291"/>
            </a:xfrm>
            <a:prstGeom prst="rect">
              <a:avLst/>
            </a:prstGeom>
            <a:noFill/>
            <a:ln w="9525">
              <a:noFill/>
              <a:miter lim="800000"/>
              <a:headEnd/>
              <a:tailEnd/>
            </a:ln>
          </p:spPr>
          <p:txBody>
            <a:bodyPr wrap="none">
              <a:spAutoFit/>
            </a:bodyPr>
            <a:lstStyle/>
            <a:p>
              <a:pPr eaLnBrk="0" hangingPunct="0"/>
              <a:r>
                <a:rPr lang="en-US" sz="1650" b="1" i="1">
                  <a:solidFill>
                    <a:srgbClr val="D60093"/>
                  </a:solidFill>
                  <a:latin typeface="Times New Roman" pitchFamily="18" charset="0"/>
                  <a:cs typeface="Arial" charset="0"/>
                </a:rPr>
                <a:t>u=5 pixels</a:t>
              </a:r>
              <a:endParaRPr lang="en-US" sz="1650" b="1">
                <a:latin typeface="Times New Roman" pitchFamily="18" charset="0"/>
                <a:cs typeface="Arial" charset="0"/>
              </a:endParaRPr>
            </a:p>
          </p:txBody>
        </p:sp>
        <p:sp>
          <p:nvSpPr>
            <p:cNvPr id="47113" name="Text Box 37"/>
            <p:cNvSpPr txBox="1">
              <a:spLocks noChangeArrowheads="1"/>
            </p:cNvSpPr>
            <p:nvPr/>
          </p:nvSpPr>
          <p:spPr bwMode="auto">
            <a:xfrm>
              <a:off x="2489" y="2026"/>
              <a:ext cx="1046" cy="291"/>
            </a:xfrm>
            <a:prstGeom prst="rect">
              <a:avLst/>
            </a:prstGeom>
            <a:noFill/>
            <a:ln w="9525">
              <a:noFill/>
              <a:miter lim="800000"/>
              <a:headEnd/>
              <a:tailEnd/>
            </a:ln>
          </p:spPr>
          <p:txBody>
            <a:bodyPr wrap="none">
              <a:spAutoFit/>
            </a:bodyPr>
            <a:lstStyle/>
            <a:p>
              <a:pPr eaLnBrk="0" hangingPunct="0"/>
              <a:r>
                <a:rPr lang="en-US" sz="1650" b="1" i="1">
                  <a:solidFill>
                    <a:srgbClr val="D60093"/>
                  </a:solidFill>
                  <a:latin typeface="Times New Roman" pitchFamily="18" charset="0"/>
                  <a:cs typeface="Arial" charset="0"/>
                </a:rPr>
                <a:t>u=2.5 pixels</a:t>
              </a:r>
              <a:endParaRPr lang="en-US" sz="1650" b="1">
                <a:latin typeface="Times New Roman" pitchFamily="18" charset="0"/>
                <a:cs typeface="Arial" charset="0"/>
              </a:endParaRPr>
            </a:p>
          </p:txBody>
        </p:sp>
        <p:sp>
          <p:nvSpPr>
            <p:cNvPr id="47114" name="Text Box 38"/>
            <p:cNvSpPr txBox="1">
              <a:spLocks noChangeArrowheads="1"/>
            </p:cNvSpPr>
            <p:nvPr/>
          </p:nvSpPr>
          <p:spPr bwMode="auto">
            <a:xfrm>
              <a:off x="2489" y="1482"/>
              <a:ext cx="1135" cy="291"/>
            </a:xfrm>
            <a:prstGeom prst="rect">
              <a:avLst/>
            </a:prstGeom>
            <a:noFill/>
            <a:ln w="9525">
              <a:noFill/>
              <a:miter lim="800000"/>
              <a:headEnd/>
              <a:tailEnd/>
            </a:ln>
          </p:spPr>
          <p:txBody>
            <a:bodyPr wrap="none">
              <a:spAutoFit/>
            </a:bodyPr>
            <a:lstStyle/>
            <a:p>
              <a:pPr eaLnBrk="0" hangingPunct="0"/>
              <a:r>
                <a:rPr lang="en-US" sz="1650" b="1" i="1">
                  <a:solidFill>
                    <a:srgbClr val="D60093"/>
                  </a:solidFill>
                  <a:latin typeface="Times New Roman" pitchFamily="18" charset="0"/>
                  <a:cs typeface="Arial" charset="0"/>
                </a:rPr>
                <a:t>u=1.25 pixels</a:t>
              </a:r>
              <a:endParaRPr lang="en-US" sz="1650" b="1">
                <a:latin typeface="Times New Roman" pitchFamily="18" charset="0"/>
                <a:cs typeface="Arial" charset="0"/>
              </a:endParaRPr>
            </a:p>
          </p:txBody>
        </p:sp>
      </p:grpSp>
      <p:sp>
        <p:nvSpPr>
          <p:cNvPr id="47110" name="Rectangle 39"/>
          <p:cNvSpPr>
            <a:spLocks noGrp="1" noChangeArrowheads="1"/>
          </p:cNvSpPr>
          <p:nvPr>
            <p:ph type="title"/>
          </p:nvPr>
        </p:nvSpPr>
        <p:spPr>
          <a:xfrm>
            <a:off x="1280342" y="199930"/>
            <a:ext cx="6172200" cy="857250"/>
          </a:xfrm>
        </p:spPr>
        <p:txBody>
          <a:bodyPr>
            <a:normAutofit fontScale="90000"/>
          </a:bodyPr>
          <a:lstStyle/>
          <a:p>
            <a:pPr eaLnBrk="1" hangingPunct="1"/>
            <a:r>
              <a:rPr lang="en-US" dirty="0"/>
              <a:t>Coarse-to-fine optical flow estimation</a:t>
            </a:r>
          </a:p>
        </p:txBody>
      </p:sp>
      <p:sp>
        <p:nvSpPr>
          <p:cNvPr id="43" name="TextBox 42">
            <a:extLst>
              <a:ext uri="{FF2B5EF4-FFF2-40B4-BE49-F238E27FC236}">
                <a16:creationId xmlns:a16="http://schemas.microsoft.com/office/drawing/2014/main" id="{4C2972A3-4D16-3C43-8327-F6B0B2031127}"/>
              </a:ext>
            </a:extLst>
          </p:cNvPr>
          <p:cNvSpPr txBox="1"/>
          <p:nvPr/>
        </p:nvSpPr>
        <p:spPr>
          <a:xfrm rot="16200000">
            <a:off x="7456887" y="4114863"/>
            <a:ext cx="1863011" cy="276999"/>
          </a:xfrm>
          <a:prstGeom prst="rect">
            <a:avLst/>
          </a:prstGeom>
          <a:noFill/>
          <a:ln>
            <a:noFill/>
          </a:ln>
        </p:spPr>
        <p:txBody>
          <a:bodyPr wrap="none" rtlCol="0">
            <a:spAutoFit/>
          </a:bodyPr>
          <a:lstStyle/>
          <a:p>
            <a:r>
              <a:rPr lang="en-US" sz="1200" dirty="0"/>
              <a:t>Source: Silvio </a:t>
            </a:r>
            <a:r>
              <a:rPr lang="en-US" sz="1200" dirty="0" err="1"/>
              <a:t>Savarese</a:t>
            </a:r>
            <a:endParaRPr lang="en-US" sz="1200" dirty="0"/>
          </a:p>
        </p:txBody>
      </p:sp>
    </p:spTree>
    <p:extLst>
      <p:ext uri="{BB962C8B-B14F-4D97-AF65-F5344CB8AC3E}">
        <p14:creationId xmlns:p14="http://schemas.microsoft.com/office/powerpoint/2010/main" val="146684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0" name="Rectangle 9">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5" name="Group 14">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useBgFill="1">
          <p:nvSpPr>
            <p:cNvPr id="16" name="Rectangle 15">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7"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4" name="Title 3">
            <a:extLst>
              <a:ext uri="{FF2B5EF4-FFF2-40B4-BE49-F238E27FC236}">
                <a16:creationId xmlns:a16="http://schemas.microsoft.com/office/drawing/2014/main" id="{04BE51AF-8009-45DE-A0BF-A59F6437691D}"/>
              </a:ext>
            </a:extLst>
          </p:cNvPr>
          <p:cNvSpPr>
            <a:spLocks noGrp="1"/>
          </p:cNvSpPr>
          <p:nvPr>
            <p:ph type="title"/>
          </p:nvPr>
        </p:nvSpPr>
        <p:spPr>
          <a:xfrm>
            <a:off x="3508815" y="1027607"/>
            <a:ext cx="4793452" cy="3118084"/>
          </a:xfrm>
        </p:spPr>
        <p:txBody>
          <a:bodyPr vert="horz" lIns="91440" tIns="45720" rIns="91440" bIns="45720" rtlCol="0" anchor="ctr">
            <a:normAutofit/>
          </a:bodyPr>
          <a:lstStyle/>
          <a:p>
            <a:pPr defTabSz="457200"/>
            <a:r>
              <a:rPr lang="en-US" sz="5000">
                <a:solidFill>
                  <a:schemeClr val="tx1"/>
                </a:solidFill>
              </a:rPr>
              <a:t>Applications </a:t>
            </a:r>
          </a:p>
        </p:txBody>
      </p:sp>
      <p:cxnSp>
        <p:nvCxnSpPr>
          <p:cNvPr id="19" name="Straight Connector 18">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67515" y="1448239"/>
            <a:ext cx="0" cy="24003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47071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767395" y="416323"/>
            <a:ext cx="6571060" cy="530223"/>
          </a:xfrm>
        </p:spPr>
        <p:txBody>
          <a:bodyPr/>
          <a:lstStyle/>
          <a:p>
            <a:pPr eaLnBrk="1" hangingPunct="1"/>
            <a:r>
              <a:rPr lang="en-US" altLang="en-US" dirty="0"/>
              <a:t>Recall: The Harris operator</a:t>
            </a:r>
            <a:endParaRPr lang="ru-RU" altLang="en-US" dirty="0"/>
          </a:p>
        </p:txBody>
      </p:sp>
      <p:sp>
        <p:nvSpPr>
          <p:cNvPr id="48131" name="Rectangle 5"/>
          <p:cNvSpPr>
            <a:spLocks noChangeArrowheads="1"/>
          </p:cNvSpPr>
          <p:nvPr/>
        </p:nvSpPr>
        <p:spPr bwMode="auto">
          <a:xfrm>
            <a:off x="975615" y="1885950"/>
            <a:ext cx="7926129"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457200" lvl="1" indent="0" eaLnBrk="1" hangingPunct="1">
              <a:spcBef>
                <a:spcPct val="20000"/>
              </a:spcBef>
            </a:pPr>
            <a:endParaRPr lang="en-US" altLang="en-US" sz="1500" dirty="0"/>
          </a:p>
          <a:p>
            <a:pPr marL="457200" lvl="1" indent="0" eaLnBrk="1" hangingPunct="1">
              <a:spcBef>
                <a:spcPct val="20000"/>
              </a:spcBef>
            </a:pPr>
            <a:endParaRPr lang="en-US" altLang="en-US" sz="1500" dirty="0"/>
          </a:p>
          <a:p>
            <a:pPr lvl="1" eaLnBrk="1" hangingPunct="1">
              <a:spcBef>
                <a:spcPct val="20000"/>
              </a:spcBef>
              <a:buFontTx/>
              <a:buChar char="•"/>
            </a:pPr>
            <a:endParaRPr lang="en-US" altLang="en-US" sz="1500" dirty="0"/>
          </a:p>
          <a:p>
            <a:pPr marL="457200" lvl="1" indent="0" eaLnBrk="1" hangingPunct="1">
              <a:spcBef>
                <a:spcPct val="20000"/>
              </a:spcBef>
            </a:pPr>
            <a:endParaRPr lang="en-US" altLang="en-US" sz="1500" dirty="0"/>
          </a:p>
          <a:p>
            <a:pPr marL="800100" lvl="1" indent="-342900" eaLnBrk="1" hangingPunct="1">
              <a:spcBef>
                <a:spcPct val="20000"/>
              </a:spcBef>
              <a:buFont typeface="Arial" panose="020B0604020202020204" pitchFamily="34" charset="0"/>
              <a:buChar char="•"/>
            </a:pPr>
            <a:r>
              <a:rPr lang="en-US" altLang="en-US" sz="2000" dirty="0"/>
              <a:t>The </a:t>
            </a:r>
            <a:r>
              <a:rPr lang="en-US" altLang="en-US" sz="2000" i="1" dirty="0"/>
              <a:t>det </a:t>
            </a:r>
            <a:r>
              <a:rPr lang="en-US" altLang="en-US" sz="2000" dirty="0"/>
              <a:t>is the determinant, i.e.  </a:t>
            </a:r>
            <a:r>
              <a:rPr lang="en-US" altLang="en-US" sz="2000" i="1" dirty="0"/>
              <a:t>det(H)=AC-B</a:t>
            </a:r>
            <a:r>
              <a:rPr lang="en-US" altLang="en-US" sz="2000" i="1" baseline="30000" dirty="0"/>
              <a:t>2</a:t>
            </a:r>
          </a:p>
          <a:p>
            <a:pPr marL="800100" lvl="1" indent="-342900" eaLnBrk="1" hangingPunct="1">
              <a:spcBef>
                <a:spcPct val="20000"/>
              </a:spcBef>
              <a:buFont typeface="Arial" panose="020B0604020202020204" pitchFamily="34" charset="0"/>
              <a:buChar char="•"/>
            </a:pPr>
            <a:r>
              <a:rPr lang="en-US" altLang="en-US" sz="2000" dirty="0"/>
              <a:t>The </a:t>
            </a:r>
            <a:r>
              <a:rPr lang="en-US" altLang="en-US" sz="2000" i="1" dirty="0"/>
              <a:t>trace</a:t>
            </a:r>
            <a:r>
              <a:rPr lang="en-US" altLang="en-US" sz="2000" dirty="0"/>
              <a:t> is the sum of the diagonals, i.e., </a:t>
            </a:r>
            <a:r>
              <a:rPr lang="en-US" altLang="en-US" sz="2000" i="1" dirty="0"/>
              <a:t>trace(H) = A+C</a:t>
            </a:r>
            <a:endParaRPr lang="en-US" altLang="en-US" sz="2000" i="1" baseline="-25000" dirty="0"/>
          </a:p>
          <a:p>
            <a:pPr marL="800100" lvl="1" indent="-342900" eaLnBrk="1" hangingPunct="1">
              <a:spcBef>
                <a:spcPct val="20000"/>
              </a:spcBef>
              <a:buFont typeface="Arial" panose="020B0604020202020204" pitchFamily="34" charset="0"/>
              <a:buChar char="•"/>
            </a:pPr>
            <a:r>
              <a:rPr lang="en-US" altLang="en-US" sz="2000" dirty="0"/>
              <a:t>R called the “Harris Corner Detector” or “Harris Operator”</a:t>
            </a:r>
          </a:p>
          <a:p>
            <a:pPr marL="800100" lvl="1" indent="-342900" eaLnBrk="1" hangingPunct="1">
              <a:spcBef>
                <a:spcPct val="20000"/>
              </a:spcBef>
              <a:buFont typeface="Arial" panose="020B0604020202020204" pitchFamily="34" charset="0"/>
              <a:buChar char="•"/>
            </a:pPr>
            <a:r>
              <a:rPr lang="en-US" altLang="en-US" sz="2000" dirty="0"/>
              <a:t>Lots of other detectors, this is one of the most popular</a:t>
            </a:r>
          </a:p>
          <a:p>
            <a:pPr lvl="1" eaLnBrk="1" hangingPunct="1">
              <a:spcBef>
                <a:spcPct val="20000"/>
              </a:spcBef>
              <a:buFont typeface="Arial" panose="020B0604020202020204" pitchFamily="34" charset="0"/>
              <a:buChar char="•"/>
            </a:pPr>
            <a:r>
              <a:rPr lang="en-US" b="1" dirty="0"/>
              <a:t> k</a:t>
            </a:r>
            <a:r>
              <a:rPr lang="en-US" dirty="0"/>
              <a:t> - Harris detector free parameter in the equation (usually ~ 0.04-0.06)</a:t>
            </a:r>
            <a:endParaRPr lang="en-US" altLang="en-US" sz="2800" dirty="0"/>
          </a:p>
        </p:txBody>
      </p:sp>
      <p:pic>
        <p:nvPicPr>
          <p:cNvPr id="6" name="Picture 3">
            <a:extLst>
              <a:ext uri="{FF2B5EF4-FFF2-40B4-BE49-F238E27FC236}">
                <a16:creationId xmlns:a16="http://schemas.microsoft.com/office/drawing/2014/main" id="{FB5AE4DE-12F6-497A-8707-6F4D14B832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37276" y="1123950"/>
            <a:ext cx="1358504" cy="53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55F6B16B-2C43-439D-BA8B-D6B761968F3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8455" y="1860946"/>
            <a:ext cx="1563290" cy="558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15741DA7-F25F-4EDD-B451-2CD179B9CD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37276" y="2601515"/>
            <a:ext cx="1348979" cy="522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A7B8F06C-5E3A-40A9-A0AA-D0E6AAC53FB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14889" y="1128711"/>
            <a:ext cx="4722387" cy="73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Left Brace 17">
            <a:extLst>
              <a:ext uri="{FF2B5EF4-FFF2-40B4-BE49-F238E27FC236}">
                <a16:creationId xmlns:a16="http://schemas.microsoft.com/office/drawing/2014/main" id="{44DD240E-7D97-4C2C-A16F-C18EA237B20A}"/>
              </a:ext>
            </a:extLst>
          </p:cNvPr>
          <p:cNvSpPr>
            <a:spLocks/>
          </p:cNvSpPr>
          <p:nvPr/>
        </p:nvSpPr>
        <p:spPr bwMode="auto">
          <a:xfrm rot="-5400000">
            <a:off x="5795963" y="1500187"/>
            <a:ext cx="228600" cy="1152525"/>
          </a:xfrm>
          <a:prstGeom prst="leftBrace">
            <a:avLst>
              <a:gd name="adj1" fmla="val 83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350"/>
          </a:p>
        </p:txBody>
      </p:sp>
      <p:pic>
        <p:nvPicPr>
          <p:cNvPr id="14" name="Picture 20" descr="TP_tmp.emf">
            <a:extLst>
              <a:ext uri="{FF2B5EF4-FFF2-40B4-BE49-F238E27FC236}">
                <a16:creationId xmlns:a16="http://schemas.microsoft.com/office/drawing/2014/main" id="{29D2FFF0-B209-406B-B7A0-38C4513558B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763957" y="2264375"/>
            <a:ext cx="342900" cy="303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80F9C3A-A429-43EE-8198-0C278B8D176E}"/>
              </a:ext>
            </a:extLst>
          </p:cNvPr>
          <p:cNvPicPr>
            <a:picLocks noChangeAspect="1"/>
          </p:cNvPicPr>
          <p:nvPr/>
        </p:nvPicPr>
        <p:blipFill>
          <a:blip r:embed="rId9"/>
          <a:stretch>
            <a:fillRect/>
          </a:stretch>
        </p:blipFill>
        <p:spPr>
          <a:xfrm>
            <a:off x="106013" y="1885950"/>
            <a:ext cx="5138166" cy="838200"/>
          </a:xfrm>
          <a:prstGeom prst="rect">
            <a:avLst/>
          </a:prstGeom>
        </p:spPr>
      </p:pic>
      <p:sp>
        <p:nvSpPr>
          <p:cNvPr id="17" name="AutoShape 10" descr="{\displaystyle k\in [0.04,0.06]}">
            <a:extLst>
              <a:ext uri="{FF2B5EF4-FFF2-40B4-BE49-F238E27FC236}">
                <a16:creationId xmlns:a16="http://schemas.microsoft.com/office/drawing/2014/main" id="{60EFB1BA-6167-4031-9EB3-44F7B5F30BD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263876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131">
                                            <p:txEl>
                                              <p:pRg st="4" end="4"/>
                                            </p:txEl>
                                          </p:spTgt>
                                        </p:tgtEl>
                                        <p:attrNameLst>
                                          <p:attrName>style.visibility</p:attrName>
                                        </p:attrNameLst>
                                      </p:cBhvr>
                                      <p:to>
                                        <p:strVal val="visible"/>
                                      </p:to>
                                    </p:set>
                                    <p:animEffect transition="in" filter="fade">
                                      <p:cBhvr>
                                        <p:cTn id="7" dur="500"/>
                                        <p:tgtEl>
                                          <p:spTgt spid="48131">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131">
                                            <p:txEl>
                                              <p:pRg st="5" end="5"/>
                                            </p:txEl>
                                          </p:spTgt>
                                        </p:tgtEl>
                                        <p:attrNameLst>
                                          <p:attrName>style.visibility</p:attrName>
                                        </p:attrNameLst>
                                      </p:cBhvr>
                                      <p:to>
                                        <p:strVal val="visible"/>
                                      </p:to>
                                    </p:set>
                                    <p:animEffect transition="in" filter="fade">
                                      <p:cBhvr>
                                        <p:cTn id="12" dur="500"/>
                                        <p:tgtEl>
                                          <p:spTgt spid="48131">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8131">
                                            <p:txEl>
                                              <p:pRg st="6" end="6"/>
                                            </p:txEl>
                                          </p:spTgt>
                                        </p:tgtEl>
                                        <p:attrNameLst>
                                          <p:attrName>style.visibility</p:attrName>
                                        </p:attrNameLst>
                                      </p:cBhvr>
                                      <p:to>
                                        <p:strVal val="visible"/>
                                      </p:to>
                                    </p:set>
                                    <p:animEffect transition="in" filter="fade">
                                      <p:cBhvr>
                                        <p:cTn id="15" dur="500"/>
                                        <p:tgtEl>
                                          <p:spTgt spid="48131">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8131">
                                            <p:txEl>
                                              <p:pRg st="7" end="7"/>
                                            </p:txEl>
                                          </p:spTgt>
                                        </p:tgtEl>
                                        <p:attrNameLst>
                                          <p:attrName>style.visibility</p:attrName>
                                        </p:attrNameLst>
                                      </p:cBhvr>
                                      <p:to>
                                        <p:strVal val="visible"/>
                                      </p:to>
                                    </p:set>
                                    <p:animEffect transition="in" filter="fade">
                                      <p:cBhvr>
                                        <p:cTn id="18" dur="500"/>
                                        <p:tgtEl>
                                          <p:spTgt spid="48131">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8131">
                                            <p:txEl>
                                              <p:pRg st="8" end="8"/>
                                            </p:txEl>
                                          </p:spTgt>
                                        </p:tgtEl>
                                        <p:attrNameLst>
                                          <p:attrName>style.visibility</p:attrName>
                                        </p:attrNameLst>
                                      </p:cBhvr>
                                      <p:to>
                                        <p:strVal val="visible"/>
                                      </p:to>
                                    </p:set>
                                    <p:animEffect transition="in" filter="fade">
                                      <p:cBhvr>
                                        <p:cTn id="21" dur="500"/>
                                        <p:tgtEl>
                                          <p:spTgt spid="48131">
                                            <p:txEl>
                                              <p:pRg st="8" end="8"/>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399053"/>
            <a:ext cx="6819900" cy="857250"/>
          </a:xfrm>
        </p:spPr>
        <p:txBody>
          <a:bodyPr>
            <a:normAutofit fontScale="90000"/>
          </a:bodyPr>
          <a:lstStyle/>
          <a:p>
            <a:pPr eaLnBrk="1" hangingPunct="1"/>
            <a:r>
              <a:rPr lang="en-US" dirty="0"/>
              <a:t>Segmenting objects based on motion cues</a:t>
            </a:r>
          </a:p>
        </p:txBody>
      </p:sp>
      <p:sp>
        <p:nvSpPr>
          <p:cNvPr id="325635" name="Rectangle 3"/>
          <p:cNvSpPr>
            <a:spLocks noGrp="1" noChangeArrowheads="1"/>
          </p:cNvSpPr>
          <p:nvPr>
            <p:ph idx="1"/>
          </p:nvPr>
        </p:nvSpPr>
        <p:spPr>
          <a:xfrm>
            <a:off x="289280" y="1749028"/>
            <a:ext cx="4117181" cy="3394472"/>
          </a:xfrm>
        </p:spPr>
        <p:txBody>
          <a:bodyPr/>
          <a:lstStyle/>
          <a:p>
            <a:pPr eaLnBrk="1" hangingPunct="1"/>
            <a:r>
              <a:rPr lang="en-US" sz="1800" dirty="0"/>
              <a:t>Background subtraction</a:t>
            </a:r>
          </a:p>
          <a:p>
            <a:pPr lvl="1" eaLnBrk="1" hangingPunct="1"/>
            <a:r>
              <a:rPr lang="en-US" sz="1500" dirty="0"/>
              <a:t>A static camera is observing a scene</a:t>
            </a:r>
          </a:p>
          <a:p>
            <a:pPr lvl="1" eaLnBrk="1" hangingPunct="1"/>
            <a:r>
              <a:rPr lang="en-US" sz="1500" dirty="0"/>
              <a:t>Goal: separate the static </a:t>
            </a:r>
            <a:r>
              <a:rPr lang="en-US" sz="1500" i="1" dirty="0"/>
              <a:t>background</a:t>
            </a:r>
            <a:r>
              <a:rPr lang="en-US" sz="1500" dirty="0"/>
              <a:t> from the moving </a:t>
            </a:r>
            <a:r>
              <a:rPr lang="en-US" sz="1500" i="1" dirty="0"/>
              <a:t>foreground</a:t>
            </a:r>
          </a:p>
        </p:txBody>
      </p:sp>
      <p:sp>
        <p:nvSpPr>
          <p:cNvPr id="9" name="TextBox 8">
            <a:extLst>
              <a:ext uri="{FF2B5EF4-FFF2-40B4-BE49-F238E27FC236}">
                <a16:creationId xmlns:a16="http://schemas.microsoft.com/office/drawing/2014/main" id="{DEDDFD39-3F1C-1A4A-98B4-76A243D17CAE}"/>
              </a:ext>
            </a:extLst>
          </p:cNvPr>
          <p:cNvSpPr txBox="1"/>
          <p:nvPr/>
        </p:nvSpPr>
        <p:spPr>
          <a:xfrm rot="16200000">
            <a:off x="7456887" y="4114863"/>
            <a:ext cx="1863011" cy="276999"/>
          </a:xfrm>
          <a:prstGeom prst="rect">
            <a:avLst/>
          </a:prstGeom>
          <a:noFill/>
          <a:ln>
            <a:noFill/>
          </a:ln>
        </p:spPr>
        <p:txBody>
          <a:bodyPr wrap="none" rtlCol="0">
            <a:spAutoFit/>
          </a:bodyPr>
          <a:lstStyle/>
          <a:p>
            <a:r>
              <a:rPr lang="en-US" sz="1200" dirty="0"/>
              <a:t>Source: Silvio </a:t>
            </a:r>
            <a:r>
              <a:rPr lang="en-US" sz="1200" dirty="0" err="1"/>
              <a:t>Savarese</a:t>
            </a:r>
            <a:endParaRPr lang="en-US" sz="1200" dirty="0"/>
          </a:p>
        </p:txBody>
      </p:sp>
      <p:pic>
        <p:nvPicPr>
          <p:cNvPr id="7" name="Picture 4">
            <a:extLst>
              <a:ext uri="{FF2B5EF4-FFF2-40B4-BE49-F238E27FC236}">
                <a16:creationId xmlns:a16="http://schemas.microsoft.com/office/drawing/2014/main" id="{BB26F158-E778-4577-9C0F-20DC7ECDDAEF}"/>
              </a:ext>
            </a:extLst>
          </p:cNvPr>
          <p:cNvPicPr>
            <a:picLocks noChangeAspect="1" noChangeArrowheads="1"/>
          </p:cNvPicPr>
          <p:nvPr/>
        </p:nvPicPr>
        <p:blipFill>
          <a:blip r:embed="rId3" cstate="print"/>
          <a:srcRect t="26257" b="26257"/>
          <a:stretch>
            <a:fillRect/>
          </a:stretch>
        </p:blipFill>
        <p:spPr bwMode="auto">
          <a:xfrm>
            <a:off x="3959150" y="1715562"/>
            <a:ext cx="4118372" cy="1457325"/>
          </a:xfrm>
          <a:prstGeom prst="rect">
            <a:avLst/>
          </a:prstGeom>
          <a:noFill/>
          <a:ln w="9525">
            <a:noFill/>
            <a:miter lim="800000"/>
            <a:headEnd/>
            <a:tailEnd/>
          </a:ln>
        </p:spPr>
      </p:pic>
      <p:pic>
        <p:nvPicPr>
          <p:cNvPr id="8" name="Picture 5">
            <a:extLst>
              <a:ext uri="{FF2B5EF4-FFF2-40B4-BE49-F238E27FC236}">
                <a16:creationId xmlns:a16="http://schemas.microsoft.com/office/drawing/2014/main" id="{02E14B65-14CA-483F-932F-8E7C450344D7}"/>
              </a:ext>
            </a:extLst>
          </p:cNvPr>
          <p:cNvPicPr>
            <a:picLocks noChangeAspect="1" noChangeArrowheads="1"/>
          </p:cNvPicPr>
          <p:nvPr/>
        </p:nvPicPr>
        <p:blipFill>
          <a:blip r:embed="rId4" cstate="print"/>
          <a:srcRect t="26146" b="26146"/>
          <a:stretch>
            <a:fillRect/>
          </a:stretch>
        </p:blipFill>
        <p:spPr bwMode="auto">
          <a:xfrm>
            <a:off x="3962400" y="3175462"/>
            <a:ext cx="4117181" cy="1439465"/>
          </a:xfrm>
          <a:prstGeom prst="rect">
            <a:avLst/>
          </a:prstGeom>
          <a:noFill/>
          <a:ln w="9525">
            <a:noFill/>
            <a:miter lim="800000"/>
            <a:headEnd/>
            <a:tailEnd/>
          </a:ln>
        </p:spPr>
      </p:pic>
    </p:spTree>
    <p:extLst>
      <p:ext uri="{BB962C8B-B14F-4D97-AF65-F5344CB8AC3E}">
        <p14:creationId xmlns:p14="http://schemas.microsoft.com/office/powerpoint/2010/main" val="143871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5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5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56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7"/>
          <p:cNvSpPr>
            <a:spLocks noGrp="1" noChangeArrowheads="1"/>
          </p:cNvSpPr>
          <p:nvPr>
            <p:ph type="title"/>
          </p:nvPr>
        </p:nvSpPr>
        <p:spPr>
          <a:xfrm>
            <a:off x="533400" y="475912"/>
            <a:ext cx="7086600" cy="857250"/>
          </a:xfrm>
          <a:noFill/>
        </p:spPr>
        <p:txBody>
          <a:bodyPr>
            <a:normAutofit fontScale="90000"/>
          </a:bodyPr>
          <a:lstStyle/>
          <a:p>
            <a:pPr eaLnBrk="1" hangingPunct="1"/>
            <a:r>
              <a:rPr lang="en-US" dirty="0"/>
              <a:t>Segmenting objects based on motion cues</a:t>
            </a:r>
          </a:p>
        </p:txBody>
      </p:sp>
      <p:sp>
        <p:nvSpPr>
          <p:cNvPr id="15362" name="Rectangle 3"/>
          <p:cNvSpPr>
            <a:spLocks noGrp="1" noChangeArrowheads="1"/>
          </p:cNvSpPr>
          <p:nvPr>
            <p:ph idx="1"/>
          </p:nvPr>
        </p:nvSpPr>
        <p:spPr>
          <a:xfrm>
            <a:off x="342900" y="1767227"/>
            <a:ext cx="2209800" cy="2909954"/>
          </a:xfrm>
        </p:spPr>
        <p:txBody>
          <a:bodyPr/>
          <a:lstStyle/>
          <a:p>
            <a:pPr eaLnBrk="1" hangingPunct="1"/>
            <a:r>
              <a:rPr lang="en-US" sz="1800" dirty="0"/>
              <a:t>Motion segmentation</a:t>
            </a:r>
          </a:p>
          <a:p>
            <a:pPr lvl="1" eaLnBrk="1" hangingPunct="1"/>
            <a:r>
              <a:rPr lang="en-US" sz="1500" dirty="0"/>
              <a:t>Segment the video into multiple </a:t>
            </a:r>
            <a:r>
              <a:rPr lang="en-US" sz="1500" i="1" dirty="0"/>
              <a:t>coherently </a:t>
            </a:r>
            <a:r>
              <a:rPr lang="en-US" sz="1500" dirty="0"/>
              <a:t>moving objects</a:t>
            </a:r>
          </a:p>
        </p:txBody>
      </p:sp>
      <p:pic>
        <p:nvPicPr>
          <p:cNvPr id="15363" name="Picture 4"/>
          <p:cNvPicPr>
            <a:picLocks noChangeAspect="1" noChangeArrowheads="1"/>
          </p:cNvPicPr>
          <p:nvPr/>
        </p:nvPicPr>
        <p:blipFill>
          <a:blip r:embed="rId5" cstate="print"/>
          <a:srcRect l="41521" t="17863"/>
          <a:stretch>
            <a:fillRect/>
          </a:stretch>
        </p:blipFill>
        <p:spPr bwMode="auto">
          <a:xfrm>
            <a:off x="2552700" y="2064950"/>
            <a:ext cx="3200400" cy="2612231"/>
          </a:xfrm>
          <a:prstGeom prst="rect">
            <a:avLst/>
          </a:prstGeom>
          <a:noFill/>
          <a:ln w="9525">
            <a:noFill/>
            <a:miter lim="800000"/>
            <a:headEnd/>
            <a:tailEnd/>
          </a:ln>
        </p:spPr>
      </p:pic>
      <p:sp>
        <p:nvSpPr>
          <p:cNvPr id="15365" name="Rectangle 10"/>
          <p:cNvSpPr>
            <a:spLocks noChangeArrowheads="1"/>
          </p:cNvSpPr>
          <p:nvPr/>
        </p:nvSpPr>
        <p:spPr bwMode="auto">
          <a:xfrm>
            <a:off x="4368886" y="4423265"/>
            <a:ext cx="3705225" cy="507831"/>
          </a:xfrm>
          <a:prstGeom prst="rect">
            <a:avLst/>
          </a:prstGeom>
          <a:noFill/>
          <a:ln w="9525">
            <a:noFill/>
            <a:miter lim="800000"/>
            <a:headEnd/>
            <a:tailEnd/>
          </a:ln>
        </p:spPr>
        <p:txBody>
          <a:bodyPr>
            <a:spAutoFit/>
          </a:bodyPr>
          <a:lstStyle/>
          <a:p>
            <a:r>
              <a:rPr lang="en-US" sz="900" dirty="0"/>
              <a:t>S. J. </a:t>
            </a:r>
            <a:r>
              <a:rPr lang="en-US" sz="900" dirty="0" err="1"/>
              <a:t>Pundlik</a:t>
            </a:r>
            <a:r>
              <a:rPr lang="en-US" sz="900" dirty="0"/>
              <a:t> and S. T. </a:t>
            </a:r>
            <a:r>
              <a:rPr lang="en-US" sz="900" dirty="0" err="1"/>
              <a:t>Birchfield</a:t>
            </a:r>
            <a:r>
              <a:rPr lang="en-US" sz="900" dirty="0"/>
              <a:t>, Motion Segmentation at Any Speed, Proceedings of the British Machine Vision Conference  (BMVC) 2006</a:t>
            </a:r>
          </a:p>
        </p:txBody>
      </p:sp>
      <p:pic>
        <p:nvPicPr>
          <p:cNvPr id="327691" name="motionseg_statue.mpg">
            <a:hlinkClick r:id="" action="ppaction://media"/>
          </p:cNvPr>
          <p:cNvPicPr>
            <a:picLocks noChangeAspect="1" noChangeArrowheads="1"/>
          </p:cNvPicPr>
          <p:nvPr>
            <a:videoFile r:link="rId2"/>
            <p:extLst>
              <p:ext uri="{DAA4B4D4-6D71-4841-9C94-3DE7FCFB9230}">
                <p14:media xmlns:p14="http://schemas.microsoft.com/office/powerpoint/2010/main" r:link="rId1"/>
              </p:ext>
            </p:extLst>
          </p:nvPr>
        </p:nvPicPr>
        <p:blipFill>
          <a:blip r:embed="rId6" cstate="print"/>
          <a:srcRect/>
          <a:stretch>
            <a:fillRect/>
          </a:stretch>
        </p:blipFill>
        <p:spPr bwMode="auto">
          <a:xfrm>
            <a:off x="5963893" y="2179053"/>
            <a:ext cx="2286000" cy="1714500"/>
          </a:xfrm>
          <a:prstGeom prst="rect">
            <a:avLst/>
          </a:prstGeom>
          <a:noFill/>
          <a:ln w="9525">
            <a:noFill/>
            <a:miter lim="800000"/>
            <a:headEnd/>
            <a:tailEnd/>
          </a:ln>
        </p:spPr>
      </p:pic>
      <p:sp>
        <p:nvSpPr>
          <p:cNvPr id="10" name="TextBox 9">
            <a:extLst>
              <a:ext uri="{FF2B5EF4-FFF2-40B4-BE49-F238E27FC236}">
                <a16:creationId xmlns:a16="http://schemas.microsoft.com/office/drawing/2014/main" id="{6C9272DD-CB8D-574F-B846-818348627586}"/>
              </a:ext>
            </a:extLst>
          </p:cNvPr>
          <p:cNvSpPr txBox="1"/>
          <p:nvPr/>
        </p:nvSpPr>
        <p:spPr>
          <a:xfrm rot="16200000">
            <a:off x="7456887" y="4114863"/>
            <a:ext cx="1863011" cy="276999"/>
          </a:xfrm>
          <a:prstGeom prst="rect">
            <a:avLst/>
          </a:prstGeom>
          <a:noFill/>
          <a:ln>
            <a:noFill/>
          </a:ln>
        </p:spPr>
        <p:txBody>
          <a:bodyPr wrap="none" rtlCol="0">
            <a:spAutoFit/>
          </a:bodyPr>
          <a:lstStyle/>
          <a:p>
            <a:r>
              <a:rPr lang="en-US" sz="1200" dirty="0"/>
              <a:t>Source: Silvio </a:t>
            </a:r>
            <a:r>
              <a:rPr lang="en-US" sz="1200" dirty="0" err="1"/>
              <a:t>Savarese</a:t>
            </a:r>
            <a:endParaRPr lang="en-US" sz="1200" dirty="0"/>
          </a:p>
        </p:txBody>
      </p:sp>
    </p:spTree>
    <p:extLst>
      <p:ext uri="{BB962C8B-B14F-4D97-AF65-F5344CB8AC3E}">
        <p14:creationId xmlns:p14="http://schemas.microsoft.com/office/powerpoint/2010/main" val="6385476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2769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27691"/>
                                        </p:tgtEl>
                                      </p:cBhvr>
                                    </p:cmd>
                                  </p:childTnLst>
                                </p:cTn>
                              </p:par>
                            </p:childTnLst>
                          </p:cTn>
                        </p:par>
                      </p:childTnLst>
                    </p:cTn>
                  </p:par>
                </p:childTnLst>
              </p:cTn>
              <p:nextCondLst>
                <p:cond evt="onClick" delay="0">
                  <p:tgtEl>
                    <p:spTgt spid="327691"/>
                  </p:tgtEl>
                </p:cond>
              </p:nextCondLst>
            </p:seq>
            <p:video>
              <p:cMediaNode>
                <p:cTn id="7" fill="hold" display="0">
                  <p:stCondLst>
                    <p:cond delay="indefinite"/>
                  </p:stCondLst>
                  <p:endCondLst>
                    <p:cond evt="onNext" delay="0">
                      <p:tgtEl>
                        <p:sldTgt/>
                      </p:tgtEl>
                    </p:cond>
                    <p:cond evt="onPrev" delay="0">
                      <p:tgtEl>
                        <p:sldTgt/>
                      </p:tgtEl>
                    </p:cond>
                  </p:endCondLst>
                </p:cTn>
                <p:tgtEl>
                  <p:spTgt spid="327691"/>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8C405-F75A-476B-990B-3BA918631666}"/>
              </a:ext>
            </a:extLst>
          </p:cNvPr>
          <p:cNvSpPr>
            <a:spLocks noGrp="1"/>
          </p:cNvSpPr>
          <p:nvPr>
            <p:ph type="title"/>
          </p:nvPr>
        </p:nvSpPr>
        <p:spPr/>
        <p:txBody>
          <a:bodyPr/>
          <a:lstStyle/>
          <a:p>
            <a:r>
              <a:rPr lang="en-US" dirty="0"/>
              <a:t>Optical Flow application: Semantic Segmentation</a:t>
            </a:r>
          </a:p>
        </p:txBody>
      </p:sp>
      <p:sp>
        <p:nvSpPr>
          <p:cNvPr id="3" name="Content Placeholder 2">
            <a:extLst>
              <a:ext uri="{FF2B5EF4-FFF2-40B4-BE49-F238E27FC236}">
                <a16:creationId xmlns:a16="http://schemas.microsoft.com/office/drawing/2014/main" id="{3AC41E80-187A-4EEF-8B03-23B377FCD7F0}"/>
              </a:ext>
            </a:extLst>
          </p:cNvPr>
          <p:cNvSpPr>
            <a:spLocks noGrp="1"/>
          </p:cNvSpPr>
          <p:nvPr>
            <p:ph idx="1"/>
          </p:nvPr>
        </p:nvSpPr>
        <p:spPr>
          <a:xfrm>
            <a:off x="381000" y="1877282"/>
            <a:ext cx="3429000" cy="2904268"/>
          </a:xfrm>
        </p:spPr>
        <p:txBody>
          <a:bodyPr>
            <a:normAutofit/>
          </a:bodyPr>
          <a:lstStyle/>
          <a:p>
            <a:r>
              <a:rPr lang="en-US" dirty="0"/>
              <a:t>The task of </a:t>
            </a:r>
            <a:r>
              <a:rPr lang="en-US" b="1" dirty="0"/>
              <a:t>semantic segmentation </a:t>
            </a:r>
            <a:r>
              <a:rPr lang="en-US" dirty="0"/>
              <a:t>is to divide an image into series of regions corresponding to unique object classes (yet closely placed objects with identical textures are often difficult for single frame segmentation techniques). If the objects are placed separately, however, the distinct motions of the objects may be highly helpful where discontinuity in the optical flow field correspond to boundaries between objects.</a:t>
            </a:r>
          </a:p>
        </p:txBody>
      </p:sp>
      <p:sp>
        <p:nvSpPr>
          <p:cNvPr id="4" name="Slide Number Placeholder 3">
            <a:extLst>
              <a:ext uri="{FF2B5EF4-FFF2-40B4-BE49-F238E27FC236}">
                <a16:creationId xmlns:a16="http://schemas.microsoft.com/office/drawing/2014/main" id="{FCB2613A-FDE7-4598-8E6B-FF2D3CBBCD49}"/>
              </a:ext>
            </a:extLst>
          </p:cNvPr>
          <p:cNvSpPr>
            <a:spLocks noGrp="1"/>
          </p:cNvSpPr>
          <p:nvPr>
            <p:ph type="sldNum" sz="quarter" idx="12"/>
          </p:nvPr>
        </p:nvSpPr>
        <p:spPr/>
        <p:txBody>
          <a:bodyPr/>
          <a:lstStyle/>
          <a:p>
            <a:fld id="{D57F1E4F-1CFF-5643-939E-217C01CDF565}" type="slidenum">
              <a:rPr lang="en-US" smtClean="0"/>
              <a:pPr/>
              <a:t>42</a:t>
            </a:fld>
            <a:endParaRPr lang="en-US" dirty="0"/>
          </a:p>
        </p:txBody>
      </p:sp>
      <p:pic>
        <p:nvPicPr>
          <p:cNvPr id="6" name="Picture 5">
            <a:extLst>
              <a:ext uri="{FF2B5EF4-FFF2-40B4-BE49-F238E27FC236}">
                <a16:creationId xmlns:a16="http://schemas.microsoft.com/office/drawing/2014/main" id="{5D638DE5-BCDF-4F7D-964B-88633F684A90}"/>
              </a:ext>
            </a:extLst>
          </p:cNvPr>
          <p:cNvPicPr>
            <a:picLocks noChangeAspect="1"/>
          </p:cNvPicPr>
          <p:nvPr/>
        </p:nvPicPr>
        <p:blipFill>
          <a:blip r:embed="rId2"/>
          <a:stretch>
            <a:fillRect/>
          </a:stretch>
        </p:blipFill>
        <p:spPr>
          <a:xfrm>
            <a:off x="3886200" y="1849994"/>
            <a:ext cx="4972559" cy="3150073"/>
          </a:xfrm>
          <a:prstGeom prst="rect">
            <a:avLst/>
          </a:prstGeom>
        </p:spPr>
      </p:pic>
    </p:spTree>
    <p:extLst>
      <p:ext uri="{BB962C8B-B14F-4D97-AF65-F5344CB8AC3E}">
        <p14:creationId xmlns:p14="http://schemas.microsoft.com/office/powerpoint/2010/main" val="1726898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4101B-671B-4A68-B1B4-846E335D49C2}"/>
              </a:ext>
            </a:extLst>
          </p:cNvPr>
          <p:cNvSpPr>
            <a:spLocks noGrp="1"/>
          </p:cNvSpPr>
          <p:nvPr>
            <p:ph type="title"/>
          </p:nvPr>
        </p:nvSpPr>
        <p:spPr/>
        <p:txBody>
          <a:bodyPr/>
          <a:lstStyle/>
          <a:p>
            <a:r>
              <a:rPr lang="en-US" dirty="0"/>
              <a:t>Optical Flow application: Object Detection &amp; Tracking</a:t>
            </a:r>
          </a:p>
        </p:txBody>
      </p:sp>
      <p:sp>
        <p:nvSpPr>
          <p:cNvPr id="3" name="Content Placeholder 2">
            <a:extLst>
              <a:ext uri="{FF2B5EF4-FFF2-40B4-BE49-F238E27FC236}">
                <a16:creationId xmlns:a16="http://schemas.microsoft.com/office/drawing/2014/main" id="{BDF3CAB0-7C2A-46A8-BD07-6E8BB80667F1}"/>
              </a:ext>
            </a:extLst>
          </p:cNvPr>
          <p:cNvSpPr>
            <a:spLocks noGrp="1"/>
          </p:cNvSpPr>
          <p:nvPr>
            <p:ph idx="1"/>
          </p:nvPr>
        </p:nvSpPr>
        <p:spPr>
          <a:xfrm>
            <a:off x="866216" y="1952625"/>
            <a:ext cx="3400984" cy="2562225"/>
          </a:xfrm>
        </p:spPr>
        <p:txBody>
          <a:bodyPr>
            <a:normAutofit/>
          </a:bodyPr>
          <a:lstStyle/>
          <a:p>
            <a:r>
              <a:rPr lang="en-US" sz="1600" b="0" i="0" dirty="0">
                <a:solidFill>
                  <a:srgbClr val="161B3D"/>
                </a:solidFill>
                <a:effectLst/>
              </a:rPr>
              <a:t>Since sparse optical flow utilizes tracking of points of interest, such real-time systems may be performed by feature-based optical flow techniques from either from a stationary camera or cameras attached to vehicles.</a:t>
            </a:r>
            <a:endParaRPr lang="en-US" sz="1600" dirty="0"/>
          </a:p>
        </p:txBody>
      </p:sp>
      <p:pic>
        <p:nvPicPr>
          <p:cNvPr id="6" name="Picture 5">
            <a:extLst>
              <a:ext uri="{FF2B5EF4-FFF2-40B4-BE49-F238E27FC236}">
                <a16:creationId xmlns:a16="http://schemas.microsoft.com/office/drawing/2014/main" id="{FC77E2B6-D8A1-4F6A-A899-5FCC39AD4D51}"/>
              </a:ext>
            </a:extLst>
          </p:cNvPr>
          <p:cNvPicPr>
            <a:picLocks noChangeAspect="1"/>
          </p:cNvPicPr>
          <p:nvPr/>
        </p:nvPicPr>
        <p:blipFill>
          <a:blip r:embed="rId2"/>
          <a:stretch>
            <a:fillRect/>
          </a:stretch>
        </p:blipFill>
        <p:spPr>
          <a:xfrm>
            <a:off x="4267200" y="1729946"/>
            <a:ext cx="4695760" cy="2819400"/>
          </a:xfrm>
          <a:prstGeom prst="rect">
            <a:avLst/>
          </a:prstGeom>
        </p:spPr>
      </p:pic>
    </p:spTree>
    <p:extLst>
      <p:ext uri="{BB962C8B-B14F-4D97-AF65-F5344CB8AC3E}">
        <p14:creationId xmlns:p14="http://schemas.microsoft.com/office/powerpoint/2010/main" val="1830748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C3C99-5981-431C-850E-D8679DD158A7}"/>
              </a:ext>
            </a:extLst>
          </p:cNvPr>
          <p:cNvSpPr>
            <a:spLocks noGrp="1"/>
          </p:cNvSpPr>
          <p:nvPr>
            <p:ph type="title"/>
          </p:nvPr>
        </p:nvSpPr>
        <p:spPr/>
        <p:txBody>
          <a:bodyPr/>
          <a:lstStyle/>
          <a:p>
            <a:r>
              <a:rPr lang="en-US" dirty="0"/>
              <a:t>Synthesizing dynamic textures</a:t>
            </a:r>
            <a:br>
              <a:rPr lang="en-US" dirty="0"/>
            </a:br>
            <a:endParaRPr lang="en-US" dirty="0"/>
          </a:p>
        </p:txBody>
      </p:sp>
      <p:pic>
        <p:nvPicPr>
          <p:cNvPr id="5" name="water-synth">
            <a:hlinkClick r:id="" action="ppaction://media"/>
            <a:extLst>
              <a:ext uri="{FF2B5EF4-FFF2-40B4-BE49-F238E27FC236}">
                <a16:creationId xmlns:a16="http://schemas.microsoft.com/office/drawing/2014/main" id="{E59A357A-50FA-470A-98B9-7C085ACD461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6216" y="1733550"/>
            <a:ext cx="6172200" cy="2743200"/>
          </a:xfrm>
          <a:prstGeom prst="rect">
            <a:avLst/>
          </a:prstGeom>
        </p:spPr>
      </p:pic>
    </p:spTree>
    <p:extLst>
      <p:ext uri="{BB962C8B-B14F-4D97-AF65-F5344CB8AC3E}">
        <p14:creationId xmlns:p14="http://schemas.microsoft.com/office/powerpoint/2010/main" val="79868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srcRect/>
          <a:stretch>
            <a:fillRect/>
          </a:stretch>
        </p:blipFill>
        <p:spPr bwMode="auto">
          <a:xfrm>
            <a:off x="2743200" y="1352550"/>
            <a:ext cx="4479131" cy="2978944"/>
          </a:xfrm>
          <a:prstGeom prst="rect">
            <a:avLst/>
          </a:prstGeom>
          <a:noFill/>
          <a:ln w="9525">
            <a:noFill/>
            <a:miter lim="800000"/>
            <a:headEnd/>
            <a:tailEnd/>
          </a:ln>
        </p:spPr>
      </p:pic>
      <p:sp>
        <p:nvSpPr>
          <p:cNvPr id="18435" name="Rectangle 3"/>
          <p:cNvSpPr>
            <a:spLocks noChangeArrowheads="1"/>
          </p:cNvSpPr>
          <p:nvPr/>
        </p:nvSpPr>
        <p:spPr bwMode="auto">
          <a:xfrm>
            <a:off x="1457325" y="4655007"/>
            <a:ext cx="6229350" cy="415498"/>
          </a:xfrm>
          <a:prstGeom prst="rect">
            <a:avLst/>
          </a:prstGeom>
          <a:noFill/>
          <a:ln w="9525">
            <a:noFill/>
            <a:miter lim="800000"/>
            <a:headEnd/>
            <a:tailEnd/>
          </a:ln>
        </p:spPr>
        <p:txBody>
          <a:bodyPr anchor="ctr">
            <a:spAutoFit/>
          </a:bodyPr>
          <a:lstStyle/>
          <a:p>
            <a:r>
              <a:rPr lang="en-US" sz="1050" dirty="0"/>
              <a:t>Juan Carlos </a:t>
            </a:r>
            <a:r>
              <a:rPr lang="en-US" sz="1050" dirty="0" err="1"/>
              <a:t>Niebles</a:t>
            </a:r>
            <a:r>
              <a:rPr lang="en-US" sz="1050" dirty="0"/>
              <a:t>, </a:t>
            </a:r>
            <a:r>
              <a:rPr lang="en-US" sz="1050" dirty="0" err="1"/>
              <a:t>Hongcheng</a:t>
            </a:r>
            <a:r>
              <a:rPr lang="en-US" sz="1050" dirty="0"/>
              <a:t> Wang and Li Fei-Fei, </a:t>
            </a:r>
            <a:r>
              <a:rPr lang="en-US" sz="1050" b="1" dirty="0"/>
              <a:t>Unsupervised Learning of Human Action Categories Using Spatial-Temporal Words</a:t>
            </a:r>
            <a:r>
              <a:rPr lang="en-US" sz="1050" dirty="0"/>
              <a:t>, </a:t>
            </a:r>
            <a:r>
              <a:rPr lang="en-US" sz="1050" i="1" dirty="0"/>
              <a:t>(</a:t>
            </a:r>
            <a:r>
              <a:rPr lang="en-US" sz="1050" b="1" i="1" dirty="0">
                <a:hlinkClick r:id="rId3"/>
              </a:rPr>
              <a:t>BMVC</a:t>
            </a:r>
            <a:r>
              <a:rPr lang="en-US" sz="1050" i="1" dirty="0"/>
              <a:t>)</a:t>
            </a:r>
            <a:r>
              <a:rPr lang="en-US" sz="1050" dirty="0"/>
              <a:t>, Edinburgh, 2006. </a:t>
            </a:r>
          </a:p>
        </p:txBody>
      </p:sp>
      <p:sp>
        <p:nvSpPr>
          <p:cNvPr id="18436" name="Rectangle 4"/>
          <p:cNvSpPr>
            <a:spLocks noChangeArrowheads="1"/>
          </p:cNvSpPr>
          <p:nvPr/>
        </p:nvSpPr>
        <p:spPr bwMode="auto">
          <a:xfrm>
            <a:off x="533400" y="543345"/>
            <a:ext cx="5775940" cy="507831"/>
          </a:xfrm>
          <a:prstGeom prst="rect">
            <a:avLst/>
          </a:prstGeom>
          <a:noFill/>
          <a:ln w="9525">
            <a:noFill/>
            <a:miter lim="800000"/>
            <a:headEnd/>
            <a:tailEnd/>
          </a:ln>
        </p:spPr>
        <p:txBody>
          <a:bodyPr wrap="none">
            <a:spAutoFit/>
          </a:bodyPr>
          <a:lstStyle/>
          <a:p>
            <a:r>
              <a:rPr lang="en-US" sz="2700" dirty="0">
                <a:solidFill>
                  <a:schemeClr val="bg1"/>
                </a:solidFill>
              </a:rPr>
              <a:t>Recognizing events and activities</a:t>
            </a:r>
          </a:p>
        </p:txBody>
      </p:sp>
    </p:spTree>
    <p:extLst>
      <p:ext uri="{BB962C8B-B14F-4D97-AF65-F5344CB8AC3E}">
        <p14:creationId xmlns:p14="http://schemas.microsoft.com/office/powerpoint/2010/main" val="1315160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38B06-98FB-4119-B7DD-37FB13D75805}"/>
              </a:ext>
            </a:extLst>
          </p:cNvPr>
          <p:cNvSpPr>
            <a:spLocks noGrp="1"/>
          </p:cNvSpPr>
          <p:nvPr>
            <p:ph type="title"/>
          </p:nvPr>
        </p:nvSpPr>
        <p:spPr/>
        <p:txBody>
          <a:bodyPr/>
          <a:lstStyle/>
          <a:p>
            <a:r>
              <a:rPr lang="en-US" dirty="0"/>
              <a:t>What we have learned today</a:t>
            </a:r>
          </a:p>
        </p:txBody>
      </p:sp>
      <p:sp>
        <p:nvSpPr>
          <p:cNvPr id="3" name="Content Placeholder 2">
            <a:extLst>
              <a:ext uri="{FF2B5EF4-FFF2-40B4-BE49-F238E27FC236}">
                <a16:creationId xmlns:a16="http://schemas.microsoft.com/office/drawing/2014/main" id="{7DDBFDA5-8029-4C8F-B017-D8B44B35CB94}"/>
              </a:ext>
            </a:extLst>
          </p:cNvPr>
          <p:cNvSpPr>
            <a:spLocks noGrp="1"/>
          </p:cNvSpPr>
          <p:nvPr>
            <p:ph idx="1"/>
          </p:nvPr>
        </p:nvSpPr>
        <p:spPr/>
        <p:txBody>
          <a:bodyPr/>
          <a:lstStyle/>
          <a:p>
            <a:r>
              <a:rPr lang="en-US" sz="1600" dirty="0"/>
              <a:t>Estimating motion using optical flow</a:t>
            </a:r>
          </a:p>
          <a:p>
            <a:r>
              <a:rPr lang="en-US" sz="1600" dirty="0"/>
              <a:t>Lucas-</a:t>
            </a:r>
            <a:r>
              <a:rPr lang="en-US" sz="1600" dirty="0" err="1"/>
              <a:t>Kanade</a:t>
            </a:r>
            <a:r>
              <a:rPr lang="en-US" sz="1600" dirty="0"/>
              <a:t> method</a:t>
            </a:r>
          </a:p>
          <a:p>
            <a:r>
              <a:rPr lang="en-US" sz="1600" dirty="0"/>
              <a:t>Another feature detection: Shi-</a:t>
            </a:r>
            <a:r>
              <a:rPr lang="en-US" sz="1600" dirty="0" err="1"/>
              <a:t>Tomasi</a:t>
            </a:r>
            <a:r>
              <a:rPr lang="en-US" sz="1600" dirty="0"/>
              <a:t> Corner Detector </a:t>
            </a:r>
          </a:p>
          <a:p>
            <a:r>
              <a:rPr lang="en-US" sz="1600" dirty="0"/>
              <a:t>Pyramids for large motion</a:t>
            </a:r>
          </a:p>
          <a:p>
            <a:r>
              <a:rPr lang="en-US" sz="1600" dirty="0"/>
              <a:t>Applications</a:t>
            </a:r>
          </a:p>
          <a:p>
            <a:endParaRPr lang="en-US" dirty="0"/>
          </a:p>
        </p:txBody>
      </p:sp>
    </p:spTree>
    <p:extLst>
      <p:ext uri="{BB962C8B-B14F-4D97-AF65-F5344CB8AC3E}">
        <p14:creationId xmlns:p14="http://schemas.microsoft.com/office/powerpoint/2010/main" val="34969731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1" name="Rectangle 10">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3" name="Group 15">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useBgFill="1">
          <p:nvSpPr>
            <p:cNvPr id="17" name="Rectangle 16">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4"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5" name="Title 4">
            <a:extLst>
              <a:ext uri="{FF2B5EF4-FFF2-40B4-BE49-F238E27FC236}">
                <a16:creationId xmlns:a16="http://schemas.microsoft.com/office/drawing/2014/main" id="{6C814F18-3DE5-486D-B1E1-5176329C443B}"/>
              </a:ext>
            </a:extLst>
          </p:cNvPr>
          <p:cNvSpPr>
            <a:spLocks noGrp="1"/>
          </p:cNvSpPr>
          <p:nvPr>
            <p:ph type="title"/>
          </p:nvPr>
        </p:nvSpPr>
        <p:spPr>
          <a:xfrm>
            <a:off x="1262378" y="877329"/>
            <a:ext cx="6619243" cy="2152621"/>
          </a:xfrm>
        </p:spPr>
        <p:txBody>
          <a:bodyPr vert="horz" lIns="91440" tIns="45720" rIns="91440" bIns="45720" rtlCol="0" anchor="b">
            <a:normAutofit/>
          </a:bodyPr>
          <a:lstStyle/>
          <a:p>
            <a:pPr algn="ctr" defTabSz="457200"/>
            <a:r>
              <a:rPr lang="en-US" sz="5400">
                <a:solidFill>
                  <a:schemeClr val="tx1"/>
                </a:solidFill>
              </a:rPr>
              <a:t>Thank you!</a:t>
            </a:r>
          </a:p>
        </p:txBody>
      </p:sp>
      <p:cxnSp>
        <p:nvCxnSpPr>
          <p:cNvPr id="25" name="Straight Connector 19">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18686" y="3125166"/>
            <a:ext cx="506627"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91338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reeform 44"/>
          <p:cNvSpPr>
            <a:spLocks/>
          </p:cNvSpPr>
          <p:nvPr/>
        </p:nvSpPr>
        <p:spPr bwMode="auto">
          <a:xfrm>
            <a:off x="3200400" y="2000250"/>
            <a:ext cx="1200150" cy="1085850"/>
          </a:xfrm>
          <a:custGeom>
            <a:avLst/>
            <a:gdLst>
              <a:gd name="T0" fmla="*/ 0 w 1008"/>
              <a:gd name="T1" fmla="*/ 2147483647 h 912"/>
              <a:gd name="T2" fmla="*/ 0 w 1008"/>
              <a:gd name="T3" fmla="*/ 0 h 912"/>
              <a:gd name="T4" fmla="*/ 2147483647 w 1008"/>
              <a:gd name="T5" fmla="*/ 2147483647 h 912"/>
              <a:gd name="T6" fmla="*/ 0 60000 65536"/>
              <a:gd name="T7" fmla="*/ 0 60000 65536"/>
              <a:gd name="T8" fmla="*/ 0 60000 65536"/>
              <a:gd name="T9" fmla="*/ 0 w 1008"/>
              <a:gd name="T10" fmla="*/ 0 h 912"/>
              <a:gd name="T11" fmla="*/ 1008 w 1008"/>
              <a:gd name="T12" fmla="*/ 912 h 912"/>
            </a:gdLst>
            <a:ahLst/>
            <a:cxnLst>
              <a:cxn ang="T6">
                <a:pos x="T0" y="T1"/>
              </a:cxn>
              <a:cxn ang="T7">
                <a:pos x="T2" y="T3"/>
              </a:cxn>
              <a:cxn ang="T8">
                <a:pos x="T4" y="T5"/>
              </a:cxn>
            </a:cxnLst>
            <a:rect l="T9" t="T10" r="T11" b="T12"/>
            <a:pathLst>
              <a:path w="1008" h="912">
                <a:moveTo>
                  <a:pt x="0" y="912"/>
                </a:moveTo>
                <a:lnTo>
                  <a:pt x="0" y="0"/>
                </a:lnTo>
                <a:lnTo>
                  <a:pt x="1008" y="528"/>
                </a:lnTo>
              </a:path>
            </a:pathLst>
          </a:cu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9459" name="Rectangle 46"/>
          <p:cNvSpPr>
            <a:spLocks noChangeArrowheads="1"/>
          </p:cNvSpPr>
          <p:nvPr/>
        </p:nvSpPr>
        <p:spPr bwMode="auto">
          <a:xfrm>
            <a:off x="2995613" y="2541985"/>
            <a:ext cx="364331" cy="352425"/>
          </a:xfrm>
          <a:prstGeom prst="rect">
            <a:avLst/>
          </a:prstGeom>
          <a:solidFill>
            <a:schemeClr val="accent1">
              <a:alpha val="50195"/>
            </a:schemeClr>
          </a:solidFill>
          <a:ln w="9525">
            <a:solidFill>
              <a:schemeClr val="tx1"/>
            </a:solidFill>
            <a:miter lim="800000"/>
            <a:headEnd/>
            <a:tailEnd/>
          </a:ln>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350"/>
          </a:p>
        </p:txBody>
      </p:sp>
      <p:cxnSp>
        <p:nvCxnSpPr>
          <p:cNvPr id="19460" name="Straight Arrow Connector 27"/>
          <p:cNvCxnSpPr>
            <a:cxnSpLocks noChangeShapeType="1"/>
            <a:stCxn id="19464" idx="5"/>
          </p:cNvCxnSpPr>
          <p:nvPr/>
        </p:nvCxnSpPr>
        <p:spPr bwMode="auto">
          <a:xfrm rot="5400000" flipH="1">
            <a:off x="2996208" y="2539008"/>
            <a:ext cx="390525" cy="1191"/>
          </a:xfrm>
          <a:prstGeom prst="straightConnector1">
            <a:avLst/>
          </a:prstGeom>
          <a:noFill/>
          <a:ln w="57150">
            <a:solidFill>
              <a:srgbClr val="0066FF"/>
            </a:solidFill>
            <a:round/>
            <a:headEnd/>
            <a:tailEnd type="arrow" w="med" len="med"/>
          </a:ln>
          <a:extLst>
            <a:ext uri="{909E8E84-426E-40DD-AFC4-6F175D3DCCD1}">
              <a14:hiddenFill xmlns:a14="http://schemas.microsoft.com/office/drawing/2010/main">
                <a:noFill/>
              </a14:hiddenFill>
            </a:ext>
          </a:extLst>
        </p:spPr>
      </p:cxnSp>
      <p:cxnSp>
        <p:nvCxnSpPr>
          <p:cNvPr id="19461" name="Straight Arrow Connector 30"/>
          <p:cNvCxnSpPr>
            <a:cxnSpLocks noChangeShapeType="1"/>
            <a:endCxn id="19465" idx="2"/>
          </p:cNvCxnSpPr>
          <p:nvPr/>
        </p:nvCxnSpPr>
        <p:spPr bwMode="auto">
          <a:xfrm rot="10800000">
            <a:off x="2800350" y="2714625"/>
            <a:ext cx="401241" cy="20241"/>
          </a:xfrm>
          <a:prstGeom prst="straightConnector1">
            <a:avLst/>
          </a:prstGeom>
          <a:noFill/>
          <a:ln w="57150">
            <a:solidFill>
              <a:srgbClr val="0066FF"/>
            </a:solidFill>
            <a:round/>
            <a:headEnd/>
            <a:tailEnd type="arrow" w="med" len="med"/>
          </a:ln>
          <a:extLst>
            <a:ext uri="{909E8E84-426E-40DD-AFC4-6F175D3DCCD1}">
              <a14:hiddenFill xmlns:a14="http://schemas.microsoft.com/office/drawing/2010/main">
                <a:noFill/>
              </a14:hiddenFill>
            </a:ext>
          </a:extLst>
        </p:spPr>
      </p:cxnSp>
      <p:sp>
        <p:nvSpPr>
          <p:cNvPr id="19463" name="Rectangle 11"/>
          <p:cNvSpPr>
            <a:spLocks noChangeArrowheads="1"/>
          </p:cNvSpPr>
          <p:nvPr/>
        </p:nvSpPr>
        <p:spPr bwMode="auto">
          <a:xfrm>
            <a:off x="1714500" y="3125880"/>
            <a:ext cx="5943600" cy="1639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spcBef>
                <a:spcPct val="20000"/>
              </a:spcBef>
            </a:pPr>
            <a:r>
              <a:rPr lang="en-US" altLang="en-US" sz="1500" dirty="0"/>
              <a:t>Eigenvalues and eigenvectors of H</a:t>
            </a:r>
          </a:p>
          <a:p>
            <a:pPr lvl="1" eaLnBrk="1" hangingPunct="1">
              <a:spcBef>
                <a:spcPct val="20000"/>
              </a:spcBef>
              <a:buFontTx/>
              <a:buChar char="•"/>
            </a:pPr>
            <a:r>
              <a:rPr lang="en-US" altLang="en-US" sz="1500" dirty="0"/>
              <a:t>Define shift directions with the smallest and largest change in error</a:t>
            </a:r>
          </a:p>
          <a:p>
            <a:pPr lvl="1" eaLnBrk="1" hangingPunct="1">
              <a:spcBef>
                <a:spcPct val="20000"/>
              </a:spcBef>
              <a:buFontTx/>
              <a:buChar char="•"/>
            </a:pPr>
            <a:r>
              <a:rPr lang="en-US" altLang="en-US" sz="1500" dirty="0" err="1"/>
              <a:t>x</a:t>
            </a:r>
            <a:r>
              <a:rPr lang="en-US" altLang="en-US" sz="1500" baseline="-25000" dirty="0" err="1"/>
              <a:t>max</a:t>
            </a:r>
            <a:r>
              <a:rPr lang="en-US" altLang="en-US" sz="1500" dirty="0"/>
              <a:t> = direction of largest increase in </a:t>
            </a:r>
            <a:r>
              <a:rPr lang="en-US" altLang="en-US" sz="1500" i="1" dirty="0"/>
              <a:t>E</a:t>
            </a:r>
            <a:endParaRPr lang="en-US" altLang="en-US" sz="1500" dirty="0"/>
          </a:p>
          <a:p>
            <a:pPr lvl="1" eaLnBrk="1" hangingPunct="1">
              <a:spcBef>
                <a:spcPct val="20000"/>
              </a:spcBef>
              <a:buFontTx/>
              <a:buChar char="•"/>
            </a:pPr>
            <a:r>
              <a:rPr lang="en-US" altLang="en-US" sz="1500" dirty="0">
                <a:sym typeface="Symbol" panose="05050102010706020507" pitchFamily="18" charset="2"/>
              </a:rPr>
              <a:t></a:t>
            </a:r>
            <a:r>
              <a:rPr lang="en-US" altLang="en-US" sz="1500" baseline="-25000" dirty="0">
                <a:sym typeface="Symbol" panose="05050102010706020507" pitchFamily="18" charset="2"/>
              </a:rPr>
              <a:t>max</a:t>
            </a:r>
            <a:r>
              <a:rPr lang="en-US" altLang="en-US" sz="1500" dirty="0"/>
              <a:t> = amount of increase in direction </a:t>
            </a:r>
            <a:r>
              <a:rPr lang="en-US" altLang="en-US" sz="1500" dirty="0" err="1"/>
              <a:t>x</a:t>
            </a:r>
            <a:r>
              <a:rPr lang="en-US" altLang="en-US" sz="1500" baseline="-25000" dirty="0" err="1"/>
              <a:t>max</a:t>
            </a:r>
            <a:endParaRPr lang="en-US" altLang="en-US" sz="1500" baseline="-25000" dirty="0"/>
          </a:p>
          <a:p>
            <a:pPr lvl="1" eaLnBrk="1" hangingPunct="1">
              <a:spcBef>
                <a:spcPct val="20000"/>
              </a:spcBef>
              <a:buFontTx/>
              <a:buChar char="•"/>
            </a:pPr>
            <a:r>
              <a:rPr lang="en-US" altLang="en-US" sz="1500" dirty="0" err="1"/>
              <a:t>x</a:t>
            </a:r>
            <a:r>
              <a:rPr lang="en-US" altLang="en-US" sz="1500" baseline="-25000" dirty="0" err="1"/>
              <a:t>min</a:t>
            </a:r>
            <a:r>
              <a:rPr lang="en-US" altLang="en-US" sz="1500" dirty="0"/>
              <a:t> = direction of smallest increase in </a:t>
            </a:r>
            <a:r>
              <a:rPr lang="en-US" altLang="en-US" sz="1500" i="1" dirty="0"/>
              <a:t>E</a:t>
            </a:r>
            <a:r>
              <a:rPr lang="en-US" altLang="en-US" sz="1500" dirty="0"/>
              <a:t> </a:t>
            </a:r>
          </a:p>
          <a:p>
            <a:pPr lvl="1" eaLnBrk="1" hangingPunct="1">
              <a:spcBef>
                <a:spcPct val="20000"/>
              </a:spcBef>
              <a:buFontTx/>
              <a:buChar char="•"/>
            </a:pPr>
            <a:r>
              <a:rPr lang="en-US" altLang="en-US" sz="1500" dirty="0">
                <a:sym typeface="Symbol" panose="05050102010706020507" pitchFamily="18" charset="2"/>
              </a:rPr>
              <a:t></a:t>
            </a:r>
            <a:r>
              <a:rPr lang="en-US" altLang="en-US" sz="1500" baseline="-25000" dirty="0"/>
              <a:t>min</a:t>
            </a:r>
            <a:r>
              <a:rPr lang="en-US" altLang="en-US" sz="1500" dirty="0"/>
              <a:t> = amount of increase in direction </a:t>
            </a:r>
            <a:r>
              <a:rPr lang="en-US" altLang="en-US" sz="1500" dirty="0" err="1"/>
              <a:t>x</a:t>
            </a:r>
            <a:r>
              <a:rPr lang="en-US" altLang="en-US" sz="1500" baseline="-25000" dirty="0" err="1"/>
              <a:t>min</a:t>
            </a:r>
            <a:endParaRPr lang="en-US" altLang="en-US" sz="1500" baseline="-25000" dirty="0"/>
          </a:p>
          <a:p>
            <a:pPr lvl="1" eaLnBrk="1" hangingPunct="1">
              <a:spcBef>
                <a:spcPct val="20000"/>
              </a:spcBef>
              <a:buFontTx/>
              <a:buChar char="•"/>
            </a:pPr>
            <a:endParaRPr lang="en-US" altLang="en-US" sz="1500" dirty="0"/>
          </a:p>
        </p:txBody>
      </p:sp>
      <p:sp>
        <p:nvSpPr>
          <p:cNvPr id="19464" name="Oval 25"/>
          <p:cNvSpPr>
            <a:spLocks noChangeArrowheads="1"/>
          </p:cNvSpPr>
          <p:nvPr/>
        </p:nvSpPr>
        <p:spPr bwMode="auto">
          <a:xfrm>
            <a:off x="3143250" y="2686050"/>
            <a:ext cx="57150" cy="57150"/>
          </a:xfrm>
          <a:prstGeom prst="ellipse">
            <a:avLst/>
          </a:prstGeom>
          <a:solidFill>
            <a:srgbClr val="FF0000"/>
          </a:solidFill>
          <a:ln w="9525">
            <a:solidFill>
              <a:schemeClr val="tx1"/>
            </a:solidFill>
            <a:round/>
            <a:headEnd/>
            <a:tailEnd/>
          </a:ln>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350"/>
          </a:p>
        </p:txBody>
      </p:sp>
      <p:sp>
        <p:nvSpPr>
          <p:cNvPr id="19465" name="Oval 26"/>
          <p:cNvSpPr>
            <a:spLocks noChangeArrowheads="1"/>
          </p:cNvSpPr>
          <p:nvPr/>
        </p:nvSpPr>
        <p:spPr bwMode="auto">
          <a:xfrm>
            <a:off x="2800350" y="2343150"/>
            <a:ext cx="742950" cy="742950"/>
          </a:xfrm>
          <a:prstGeom prst="ellipse">
            <a:avLst/>
          </a:prstGeom>
          <a:noFill/>
          <a:ln w="28575">
            <a:solidFill>
              <a:srgbClr val="0066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350"/>
          </a:p>
        </p:txBody>
      </p:sp>
      <p:sp>
        <p:nvSpPr>
          <p:cNvPr id="19466" name="Rectangle 9"/>
          <p:cNvSpPr>
            <a:spLocks noChangeArrowheads="1"/>
          </p:cNvSpPr>
          <p:nvPr/>
        </p:nvSpPr>
        <p:spPr bwMode="auto">
          <a:xfrm>
            <a:off x="2743201" y="2024063"/>
            <a:ext cx="505267" cy="279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90000"/>
              </a:lnSpc>
              <a:spcBef>
                <a:spcPct val="20000"/>
              </a:spcBef>
            </a:pPr>
            <a:r>
              <a:rPr lang="en-US" altLang="en-US" sz="1350">
                <a:solidFill>
                  <a:srgbClr val="0066FF"/>
                </a:solidFill>
                <a:latin typeface="Arial" panose="020B0604020202020204" pitchFamily="34" charset="0"/>
              </a:rPr>
              <a:t> x</a:t>
            </a:r>
            <a:r>
              <a:rPr lang="en-US" altLang="en-US" sz="1350" baseline="-25000">
                <a:solidFill>
                  <a:srgbClr val="0066FF"/>
                </a:solidFill>
                <a:latin typeface="Arial" panose="020B0604020202020204" pitchFamily="34" charset="0"/>
              </a:rPr>
              <a:t>min</a:t>
            </a:r>
          </a:p>
        </p:txBody>
      </p:sp>
      <p:sp>
        <p:nvSpPr>
          <p:cNvPr id="19467" name="Rectangle 15"/>
          <p:cNvSpPr>
            <a:spLocks noChangeArrowheads="1"/>
          </p:cNvSpPr>
          <p:nvPr/>
        </p:nvSpPr>
        <p:spPr bwMode="auto">
          <a:xfrm>
            <a:off x="2343151" y="2595563"/>
            <a:ext cx="537327" cy="279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ct val="90000"/>
              </a:lnSpc>
              <a:spcBef>
                <a:spcPct val="20000"/>
              </a:spcBef>
            </a:pPr>
            <a:r>
              <a:rPr lang="en-US" altLang="en-US" sz="1350">
                <a:solidFill>
                  <a:srgbClr val="0066FF"/>
                </a:solidFill>
                <a:latin typeface="Arial" panose="020B0604020202020204" pitchFamily="34" charset="0"/>
              </a:rPr>
              <a:t> x</a:t>
            </a:r>
            <a:r>
              <a:rPr lang="en-US" altLang="en-US" sz="1350" baseline="-25000">
                <a:solidFill>
                  <a:srgbClr val="0066FF"/>
                </a:solidFill>
                <a:latin typeface="Arial" panose="020B0604020202020204" pitchFamily="34" charset="0"/>
              </a:rPr>
              <a:t>max</a:t>
            </a:r>
          </a:p>
        </p:txBody>
      </p:sp>
      <p:pic>
        <p:nvPicPr>
          <p:cNvPr id="194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1700" y="1085850"/>
            <a:ext cx="4539854" cy="732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9" name="Left Brace 17"/>
          <p:cNvSpPr>
            <a:spLocks/>
          </p:cNvSpPr>
          <p:nvPr/>
        </p:nvSpPr>
        <p:spPr bwMode="auto">
          <a:xfrm rot="-5400000">
            <a:off x="5148263" y="1423988"/>
            <a:ext cx="228600" cy="1152525"/>
          </a:xfrm>
          <a:prstGeom prst="leftBrace">
            <a:avLst>
              <a:gd name="adj1" fmla="val 83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350"/>
          </a:p>
        </p:txBody>
      </p:sp>
      <p:pic>
        <p:nvPicPr>
          <p:cNvPr id="19470" name="Picture 20" descr="TP_tmp.emf"/>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5095875" y="2228850"/>
            <a:ext cx="342900" cy="303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72150" y="2400300"/>
            <a:ext cx="1814513"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2C6B197C-819B-4E90-A8A6-4DDA124FFC6C}"/>
              </a:ext>
            </a:extLst>
          </p:cNvPr>
          <p:cNvSpPr>
            <a:spLocks noGrp="1"/>
          </p:cNvSpPr>
          <p:nvPr>
            <p:ph type="title"/>
          </p:nvPr>
        </p:nvSpPr>
        <p:spPr>
          <a:xfrm>
            <a:off x="762000" y="484452"/>
            <a:ext cx="6571060" cy="530223"/>
          </a:xfrm>
        </p:spPr>
        <p:txBody>
          <a:bodyPr/>
          <a:lstStyle/>
          <a:p>
            <a:r>
              <a:rPr lang="en-US" dirty="0"/>
              <a:t>Another approach to Harris</a:t>
            </a:r>
          </a:p>
        </p:txBody>
      </p:sp>
    </p:spTree>
    <p:extLst>
      <p:ext uri="{BB962C8B-B14F-4D97-AF65-F5344CB8AC3E}">
        <p14:creationId xmlns:p14="http://schemas.microsoft.com/office/powerpoint/2010/main" val="2374764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2"/>
          <p:cNvSpPr>
            <a:spLocks noChangeArrowheads="1"/>
          </p:cNvSpPr>
          <p:nvPr/>
        </p:nvSpPr>
        <p:spPr bwMode="auto">
          <a:xfrm>
            <a:off x="1771650" y="3600450"/>
            <a:ext cx="2343150" cy="914400"/>
          </a:xfrm>
          <a:prstGeom prst="rightArrowCallout">
            <a:avLst>
              <a:gd name="adj1" fmla="val 25000"/>
              <a:gd name="adj2" fmla="val 24093"/>
              <a:gd name="adj3" fmla="val 41581"/>
              <a:gd name="adj4" fmla="val 75662"/>
            </a:avLst>
          </a:prstGeom>
          <a:solidFill>
            <a:srgbClr val="C0C0C0"/>
          </a:solidFill>
          <a:ln w="9525">
            <a:solidFill>
              <a:schemeClr val="tx1"/>
            </a:solidFill>
            <a:miter lim="800000"/>
            <a:headEnd/>
            <a:tailEnd/>
          </a:ln>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350"/>
          </a:p>
        </p:txBody>
      </p:sp>
      <p:sp>
        <p:nvSpPr>
          <p:cNvPr id="22531" name="Rectangle 3"/>
          <p:cNvSpPr>
            <a:spLocks noGrp="1" noChangeArrowheads="1"/>
          </p:cNvSpPr>
          <p:nvPr>
            <p:ph type="title"/>
          </p:nvPr>
        </p:nvSpPr>
        <p:spPr>
          <a:xfrm>
            <a:off x="600670" y="469646"/>
            <a:ext cx="6571060" cy="530223"/>
          </a:xfrm>
        </p:spPr>
        <p:txBody>
          <a:bodyPr/>
          <a:lstStyle/>
          <a:p>
            <a:pPr eaLnBrk="1" hangingPunct="1"/>
            <a:r>
              <a:rPr lang="en-US" altLang="en-US" dirty="0"/>
              <a:t>Interpreting the eigenvalues</a:t>
            </a:r>
            <a:endParaRPr lang="ru-RU" altLang="en-US" dirty="0"/>
          </a:p>
        </p:txBody>
      </p:sp>
      <p:sp>
        <p:nvSpPr>
          <p:cNvPr id="22532" name="Rectangle 4"/>
          <p:cNvSpPr>
            <a:spLocks noChangeArrowheads="1"/>
          </p:cNvSpPr>
          <p:nvPr/>
        </p:nvSpPr>
        <p:spPr bwMode="auto">
          <a:xfrm>
            <a:off x="4171950" y="1314450"/>
            <a:ext cx="3257550" cy="3257550"/>
          </a:xfrm>
          <a:prstGeom prst="rect">
            <a:avLst/>
          </a:prstGeom>
          <a:solidFill>
            <a:srgbClr val="F38F67"/>
          </a:solidFill>
          <a:ln w="9525">
            <a:solidFill>
              <a:schemeClr val="tx1"/>
            </a:solidFill>
            <a:miter lim="800000"/>
            <a:headEnd/>
            <a:tailEnd/>
          </a:ln>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350"/>
          </a:p>
        </p:txBody>
      </p:sp>
      <p:sp>
        <p:nvSpPr>
          <p:cNvPr id="22533" name="Rectangle 5"/>
          <p:cNvSpPr>
            <a:spLocks noChangeArrowheads="1"/>
          </p:cNvSpPr>
          <p:nvPr/>
        </p:nvSpPr>
        <p:spPr bwMode="auto">
          <a:xfrm>
            <a:off x="6972300" y="4572000"/>
            <a:ext cx="571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ru-RU" altLang="en-US">
                <a:latin typeface="Times New Roman" panose="02020603050405020304" pitchFamily="18" charset="0"/>
                <a:cs typeface="Times New Roman" panose="02020603050405020304" pitchFamily="18" charset="0"/>
                <a:sym typeface="Symbol" panose="05050102010706020507" pitchFamily="18" charset="2"/>
              </a:rPr>
              <a:t></a:t>
            </a:r>
            <a:r>
              <a:rPr lang="en-US" altLang="en-US" baseline="-25000">
                <a:latin typeface="Times New Roman" panose="02020603050405020304" pitchFamily="18" charset="0"/>
                <a:cs typeface="Times New Roman" panose="02020603050405020304" pitchFamily="18" charset="0"/>
                <a:sym typeface="Symbol" panose="05050102010706020507" pitchFamily="18" charset="2"/>
              </a:rPr>
              <a:t>1</a:t>
            </a:r>
            <a:endParaRPr lang="ru-RU" altLang="en-US" baseline="-25000">
              <a:latin typeface="Times New Roman" panose="02020603050405020304" pitchFamily="18" charset="0"/>
              <a:cs typeface="Times New Roman" panose="02020603050405020304" pitchFamily="18" charset="0"/>
              <a:sym typeface="Symbol" panose="05050102010706020507" pitchFamily="18" charset="2"/>
            </a:endParaRPr>
          </a:p>
        </p:txBody>
      </p:sp>
      <p:sp>
        <p:nvSpPr>
          <p:cNvPr id="29703" name="Freeform 7"/>
          <p:cNvSpPr>
            <a:spLocks/>
          </p:cNvSpPr>
          <p:nvPr/>
        </p:nvSpPr>
        <p:spPr bwMode="auto">
          <a:xfrm>
            <a:off x="4514850" y="1314450"/>
            <a:ext cx="2914650" cy="2952750"/>
          </a:xfrm>
          <a:custGeom>
            <a:avLst/>
            <a:gdLst>
              <a:gd name="T0" fmla="*/ 0 w 2448"/>
              <a:gd name="T1" fmla="*/ 2147483647 h 2480"/>
              <a:gd name="T2" fmla="*/ 1693545118 w 2448"/>
              <a:gd name="T3" fmla="*/ 0 h 2480"/>
              <a:gd name="T4" fmla="*/ 2147483647 w 2448"/>
              <a:gd name="T5" fmla="*/ 0 h 2480"/>
              <a:gd name="T6" fmla="*/ 2147483647 w 2448"/>
              <a:gd name="T7" fmla="*/ 2147483647 h 2480"/>
              <a:gd name="T8" fmla="*/ 1398687351 w 2448"/>
              <a:gd name="T9" fmla="*/ 2147483647 h 2480"/>
              <a:gd name="T10" fmla="*/ 0 w 2448"/>
              <a:gd name="T11" fmla="*/ 2147483647 h 2480"/>
              <a:gd name="T12" fmla="*/ 0 60000 65536"/>
              <a:gd name="T13" fmla="*/ 0 60000 65536"/>
              <a:gd name="T14" fmla="*/ 0 60000 65536"/>
              <a:gd name="T15" fmla="*/ 0 60000 65536"/>
              <a:gd name="T16" fmla="*/ 0 60000 65536"/>
              <a:gd name="T17" fmla="*/ 0 60000 65536"/>
              <a:gd name="T18" fmla="*/ 0 w 2448"/>
              <a:gd name="T19" fmla="*/ 0 h 2480"/>
              <a:gd name="T20" fmla="*/ 2448 w 2448"/>
              <a:gd name="T21" fmla="*/ 2480 h 2480"/>
            </a:gdLst>
            <a:ahLst/>
            <a:cxnLst>
              <a:cxn ang="T12">
                <a:pos x="T0" y="T1"/>
              </a:cxn>
              <a:cxn ang="T13">
                <a:pos x="T2" y="T3"/>
              </a:cxn>
              <a:cxn ang="T14">
                <a:pos x="T4" y="T5"/>
              </a:cxn>
              <a:cxn ang="T15">
                <a:pos x="T6" y="T7"/>
              </a:cxn>
              <a:cxn ang="T16">
                <a:pos x="T8" y="T9"/>
              </a:cxn>
              <a:cxn ang="T17">
                <a:pos x="T10" y="T11"/>
              </a:cxn>
            </a:cxnLst>
            <a:rect l="T18" t="T19" r="T20" b="T21"/>
            <a:pathLst>
              <a:path w="2448" h="2480">
                <a:moveTo>
                  <a:pt x="0" y="1920"/>
                </a:moveTo>
                <a:lnTo>
                  <a:pt x="672" y="0"/>
                </a:lnTo>
                <a:lnTo>
                  <a:pt x="2448" y="0"/>
                </a:lnTo>
                <a:lnTo>
                  <a:pt x="2448" y="1872"/>
                </a:lnTo>
                <a:lnTo>
                  <a:pt x="555" y="2480"/>
                </a:lnTo>
                <a:lnTo>
                  <a:pt x="0" y="1920"/>
                </a:lnTo>
                <a:close/>
              </a:path>
            </a:pathLst>
          </a:custGeom>
          <a:solidFill>
            <a:schemeClr val="accent1">
              <a:lumMod val="40000"/>
              <a:lumOff val="60000"/>
            </a:schemeClr>
          </a:solidFill>
          <a:ln w="9525">
            <a:solidFill>
              <a:schemeClr val="tx1"/>
            </a:solidFill>
            <a:round/>
            <a:headEnd/>
            <a:tailEnd/>
          </a:ln>
        </p:spPr>
        <p:txBody>
          <a:bodyPr/>
          <a:lstStyle/>
          <a:p>
            <a:pPr>
              <a:defRPr/>
            </a:pPr>
            <a:endParaRPr lang="en-US" sz="1350" dirty="0"/>
          </a:p>
        </p:txBody>
      </p:sp>
      <p:sp>
        <p:nvSpPr>
          <p:cNvPr id="22536" name="AutoShape 8"/>
          <p:cNvSpPr>
            <a:spLocks noChangeArrowheads="1"/>
          </p:cNvSpPr>
          <p:nvPr/>
        </p:nvSpPr>
        <p:spPr bwMode="auto">
          <a:xfrm>
            <a:off x="4171950" y="3257550"/>
            <a:ext cx="1312069" cy="1314450"/>
          </a:xfrm>
          <a:prstGeom prst="rtTriangle">
            <a:avLst/>
          </a:prstGeom>
          <a:solidFill>
            <a:srgbClr val="B2B2B2"/>
          </a:solidFill>
          <a:ln w="9525">
            <a:solidFill>
              <a:schemeClr val="tx1"/>
            </a:solidFill>
            <a:miter lim="800000"/>
            <a:headEnd/>
            <a:tailEnd/>
          </a:ln>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350"/>
          </a:p>
        </p:txBody>
      </p:sp>
      <p:sp>
        <p:nvSpPr>
          <p:cNvPr id="22537" name="Rectangle 9"/>
          <p:cNvSpPr>
            <a:spLocks noChangeArrowheads="1"/>
          </p:cNvSpPr>
          <p:nvPr/>
        </p:nvSpPr>
        <p:spPr bwMode="auto">
          <a:xfrm>
            <a:off x="5314950" y="1771650"/>
            <a:ext cx="2000250"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solidFill>
                  <a:srgbClr val="0033CC"/>
                </a:solidFill>
                <a:latin typeface="Times New Roman" panose="02020603050405020304" pitchFamily="18" charset="0"/>
                <a:cs typeface="Times New Roman" panose="02020603050405020304" pitchFamily="18" charset="0"/>
                <a:sym typeface="Symbol" panose="05050102010706020507" pitchFamily="18" charset="2"/>
              </a:rPr>
              <a:t>“Corner”</a:t>
            </a:r>
            <a:br>
              <a:rPr lang="en-US" altLang="en-US">
                <a:latin typeface="Times New Roman" panose="02020603050405020304" pitchFamily="18" charset="0"/>
                <a:cs typeface="Times New Roman" panose="02020603050405020304" pitchFamily="18" charset="0"/>
                <a:sym typeface="Symbol" panose="05050102010706020507" pitchFamily="18" charset="2"/>
              </a:rPr>
            </a:br>
            <a:r>
              <a:rPr lang="ru-RU" altLang="en-US">
                <a:latin typeface="Times New Roman" panose="02020603050405020304" pitchFamily="18" charset="0"/>
                <a:cs typeface="Times New Roman" panose="02020603050405020304" pitchFamily="18" charset="0"/>
                <a:sym typeface="Symbol" panose="05050102010706020507" pitchFamily="18" charset="2"/>
              </a:rPr>
              <a:t></a:t>
            </a:r>
            <a:r>
              <a:rPr lang="en-US" altLang="en-US" baseline="-25000">
                <a:latin typeface="Times New Roman" panose="02020603050405020304" pitchFamily="18" charset="0"/>
                <a:cs typeface="Times New Roman" panose="02020603050405020304" pitchFamily="18" charset="0"/>
                <a:sym typeface="Symbol" panose="05050102010706020507" pitchFamily="18" charset="2"/>
              </a:rPr>
              <a:t>1</a:t>
            </a:r>
            <a:r>
              <a:rPr lang="en-US" altLang="en-US" sz="1500">
                <a:latin typeface="Times New Roman" panose="02020603050405020304" pitchFamily="18" charset="0"/>
                <a:cs typeface="Times New Roman" panose="02020603050405020304" pitchFamily="18" charset="0"/>
                <a:sym typeface="Symbol" panose="05050102010706020507" pitchFamily="18" charset="2"/>
              </a:rPr>
              <a:t> and </a:t>
            </a:r>
            <a:r>
              <a:rPr lang="ru-RU" altLang="en-US">
                <a:latin typeface="Times New Roman" panose="02020603050405020304" pitchFamily="18" charset="0"/>
                <a:cs typeface="Times New Roman" panose="02020603050405020304" pitchFamily="18" charset="0"/>
                <a:sym typeface="Symbol" panose="05050102010706020507" pitchFamily="18" charset="2"/>
              </a:rPr>
              <a:t></a:t>
            </a:r>
            <a:r>
              <a:rPr lang="en-US" altLang="en-US" baseline="-25000">
                <a:latin typeface="Times New Roman" panose="02020603050405020304" pitchFamily="18" charset="0"/>
                <a:cs typeface="Times New Roman" panose="02020603050405020304" pitchFamily="18" charset="0"/>
                <a:sym typeface="Symbol" panose="05050102010706020507" pitchFamily="18" charset="2"/>
              </a:rPr>
              <a:t>2</a:t>
            </a:r>
            <a:r>
              <a:rPr lang="en-US" altLang="en-US" sz="1500">
                <a:latin typeface="Times New Roman" panose="02020603050405020304" pitchFamily="18" charset="0"/>
                <a:cs typeface="Times New Roman" panose="02020603050405020304" pitchFamily="18" charset="0"/>
                <a:sym typeface="Symbol" panose="05050102010706020507" pitchFamily="18" charset="2"/>
              </a:rPr>
              <a:t> are large,</a:t>
            </a:r>
            <a:br>
              <a:rPr lang="en-US" altLang="en-US" sz="1500">
                <a:latin typeface="Times New Roman" panose="02020603050405020304" pitchFamily="18" charset="0"/>
                <a:cs typeface="Times New Roman" panose="02020603050405020304" pitchFamily="18" charset="0"/>
                <a:sym typeface="Symbol" panose="05050102010706020507" pitchFamily="18" charset="2"/>
              </a:rPr>
            </a:br>
            <a:r>
              <a:rPr lang="en-US" altLang="en-US" sz="1500">
                <a:latin typeface="Times New Roman" panose="02020603050405020304" pitchFamily="18" charset="0"/>
                <a:cs typeface="Times New Roman" panose="02020603050405020304" pitchFamily="18" charset="0"/>
                <a:sym typeface="Symbol" panose="05050102010706020507" pitchFamily="18" charset="2"/>
              </a:rPr>
              <a:t> </a:t>
            </a:r>
            <a:r>
              <a:rPr lang="ru-RU" altLang="en-US">
                <a:latin typeface="Times New Roman" panose="02020603050405020304" pitchFamily="18" charset="0"/>
                <a:cs typeface="Times New Roman" panose="02020603050405020304" pitchFamily="18" charset="0"/>
                <a:sym typeface="Symbol" panose="05050102010706020507" pitchFamily="18" charset="2"/>
              </a:rPr>
              <a:t></a:t>
            </a:r>
            <a:r>
              <a:rPr lang="en-US" altLang="en-US" baseline="-25000">
                <a:latin typeface="Times New Roman" panose="02020603050405020304" pitchFamily="18" charset="0"/>
                <a:cs typeface="Times New Roman" panose="02020603050405020304" pitchFamily="18" charset="0"/>
                <a:sym typeface="Symbol" panose="05050102010706020507" pitchFamily="18" charset="2"/>
              </a:rPr>
              <a:t>1 </a:t>
            </a:r>
            <a:r>
              <a:rPr lang="en-US" altLang="en-US">
                <a:latin typeface="Times New Roman" panose="02020603050405020304" pitchFamily="18" charset="0"/>
                <a:cs typeface="Times New Roman" panose="02020603050405020304" pitchFamily="18" charset="0"/>
                <a:sym typeface="Symbol" panose="05050102010706020507" pitchFamily="18" charset="2"/>
              </a:rPr>
              <a:t>~ </a:t>
            </a:r>
            <a:r>
              <a:rPr lang="ru-RU" altLang="en-US">
                <a:latin typeface="Times New Roman" panose="02020603050405020304" pitchFamily="18" charset="0"/>
                <a:cs typeface="Times New Roman" panose="02020603050405020304" pitchFamily="18" charset="0"/>
                <a:sym typeface="Symbol" panose="05050102010706020507" pitchFamily="18" charset="2"/>
              </a:rPr>
              <a:t></a:t>
            </a:r>
            <a:r>
              <a:rPr lang="en-US" altLang="en-US" baseline="-25000">
                <a:latin typeface="Times New Roman" panose="02020603050405020304" pitchFamily="18" charset="0"/>
                <a:cs typeface="Times New Roman" panose="02020603050405020304" pitchFamily="18" charset="0"/>
                <a:sym typeface="Symbol" panose="05050102010706020507" pitchFamily="18" charset="2"/>
              </a:rPr>
              <a:t>2</a:t>
            </a:r>
            <a:r>
              <a:rPr lang="en-US" altLang="en-US" sz="1500">
                <a:latin typeface="Times New Roman" panose="02020603050405020304" pitchFamily="18" charset="0"/>
                <a:cs typeface="Times New Roman" panose="02020603050405020304" pitchFamily="18" charset="0"/>
                <a:sym typeface="Symbol" panose="05050102010706020507" pitchFamily="18" charset="2"/>
              </a:rPr>
              <a:t>;</a:t>
            </a:r>
            <a:br>
              <a:rPr lang="en-US" altLang="en-US" sz="1500">
                <a:latin typeface="Times New Roman" panose="02020603050405020304" pitchFamily="18" charset="0"/>
                <a:cs typeface="Times New Roman" panose="02020603050405020304" pitchFamily="18" charset="0"/>
                <a:sym typeface="Symbol" panose="05050102010706020507" pitchFamily="18" charset="2"/>
              </a:rPr>
            </a:br>
            <a:r>
              <a:rPr lang="en-US" altLang="en-US" i="1">
                <a:latin typeface="Times New Roman" panose="02020603050405020304" pitchFamily="18" charset="0"/>
                <a:cs typeface="Times New Roman" panose="02020603050405020304" pitchFamily="18" charset="0"/>
                <a:sym typeface="Symbol" panose="05050102010706020507" pitchFamily="18" charset="2"/>
              </a:rPr>
              <a:t>E</a:t>
            </a:r>
            <a:r>
              <a:rPr lang="en-US" altLang="en-US" sz="1500">
                <a:latin typeface="Times New Roman" panose="02020603050405020304" pitchFamily="18" charset="0"/>
                <a:cs typeface="Times New Roman" panose="02020603050405020304" pitchFamily="18" charset="0"/>
                <a:sym typeface="Symbol" panose="05050102010706020507" pitchFamily="18" charset="2"/>
              </a:rPr>
              <a:t> increases in all directions</a:t>
            </a:r>
            <a:endParaRPr lang="ru-RU" altLang="en-US" sz="1500">
              <a:latin typeface="Times New Roman" panose="02020603050405020304" pitchFamily="18" charset="0"/>
              <a:cs typeface="Times New Roman" panose="02020603050405020304" pitchFamily="18" charset="0"/>
              <a:sym typeface="Symbol" panose="05050102010706020507" pitchFamily="18" charset="2"/>
            </a:endParaRPr>
          </a:p>
        </p:txBody>
      </p:sp>
      <p:sp>
        <p:nvSpPr>
          <p:cNvPr id="22538" name="Rectangle 10"/>
          <p:cNvSpPr>
            <a:spLocks noChangeArrowheads="1"/>
          </p:cNvSpPr>
          <p:nvPr/>
        </p:nvSpPr>
        <p:spPr bwMode="auto">
          <a:xfrm>
            <a:off x="1828800" y="3600451"/>
            <a:ext cx="1771650"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ru-RU" altLang="en-US">
                <a:latin typeface="Times New Roman" panose="02020603050405020304" pitchFamily="18" charset="0"/>
                <a:cs typeface="Times New Roman" panose="02020603050405020304" pitchFamily="18" charset="0"/>
                <a:sym typeface="Symbol" panose="05050102010706020507" pitchFamily="18" charset="2"/>
              </a:rPr>
              <a:t></a:t>
            </a:r>
            <a:r>
              <a:rPr lang="en-US" altLang="en-US" baseline="-25000">
                <a:latin typeface="Times New Roman" panose="02020603050405020304" pitchFamily="18" charset="0"/>
                <a:cs typeface="Times New Roman" panose="02020603050405020304" pitchFamily="18" charset="0"/>
                <a:sym typeface="Symbol" panose="05050102010706020507" pitchFamily="18" charset="2"/>
              </a:rPr>
              <a:t>1</a:t>
            </a:r>
            <a:r>
              <a:rPr lang="en-US" altLang="en-US" sz="1500">
                <a:latin typeface="Times New Roman" panose="02020603050405020304" pitchFamily="18" charset="0"/>
                <a:cs typeface="Times New Roman" panose="02020603050405020304" pitchFamily="18" charset="0"/>
                <a:sym typeface="Symbol" panose="05050102010706020507" pitchFamily="18" charset="2"/>
              </a:rPr>
              <a:t> and </a:t>
            </a:r>
            <a:r>
              <a:rPr lang="ru-RU" altLang="en-US">
                <a:latin typeface="Times New Roman" panose="02020603050405020304" pitchFamily="18" charset="0"/>
                <a:cs typeface="Times New Roman" panose="02020603050405020304" pitchFamily="18" charset="0"/>
                <a:sym typeface="Symbol" panose="05050102010706020507" pitchFamily="18" charset="2"/>
              </a:rPr>
              <a:t></a:t>
            </a:r>
            <a:r>
              <a:rPr lang="en-US" altLang="en-US" baseline="-25000">
                <a:latin typeface="Times New Roman" panose="02020603050405020304" pitchFamily="18" charset="0"/>
                <a:cs typeface="Times New Roman" panose="02020603050405020304" pitchFamily="18" charset="0"/>
                <a:sym typeface="Symbol" panose="05050102010706020507" pitchFamily="18" charset="2"/>
              </a:rPr>
              <a:t>2</a:t>
            </a:r>
            <a:r>
              <a:rPr lang="en-US" altLang="en-US" sz="1500">
                <a:latin typeface="Times New Roman" panose="02020603050405020304" pitchFamily="18" charset="0"/>
                <a:cs typeface="Times New Roman" panose="02020603050405020304" pitchFamily="18" charset="0"/>
                <a:sym typeface="Symbol" panose="05050102010706020507" pitchFamily="18" charset="2"/>
              </a:rPr>
              <a:t> are small;</a:t>
            </a:r>
            <a:br>
              <a:rPr lang="en-US" altLang="en-US" sz="1500">
                <a:latin typeface="Times New Roman" panose="02020603050405020304" pitchFamily="18" charset="0"/>
                <a:cs typeface="Times New Roman" panose="02020603050405020304" pitchFamily="18" charset="0"/>
                <a:sym typeface="Symbol" panose="05050102010706020507" pitchFamily="18" charset="2"/>
              </a:rPr>
            </a:br>
            <a:r>
              <a:rPr lang="en-US" altLang="en-US" i="1">
                <a:latin typeface="Times New Roman" panose="02020603050405020304" pitchFamily="18" charset="0"/>
                <a:cs typeface="Times New Roman" panose="02020603050405020304" pitchFamily="18" charset="0"/>
                <a:sym typeface="Symbol" panose="05050102010706020507" pitchFamily="18" charset="2"/>
              </a:rPr>
              <a:t>E</a:t>
            </a:r>
            <a:r>
              <a:rPr lang="en-US" altLang="en-US" sz="1500">
                <a:latin typeface="Times New Roman" panose="02020603050405020304" pitchFamily="18" charset="0"/>
                <a:cs typeface="Times New Roman" panose="02020603050405020304" pitchFamily="18" charset="0"/>
                <a:sym typeface="Symbol" panose="05050102010706020507" pitchFamily="18" charset="2"/>
              </a:rPr>
              <a:t> is almost constant in all directions</a:t>
            </a:r>
            <a:endParaRPr lang="ru-RU" altLang="en-US" sz="1500">
              <a:latin typeface="Times New Roman" panose="02020603050405020304" pitchFamily="18" charset="0"/>
              <a:cs typeface="Times New Roman" panose="02020603050405020304" pitchFamily="18" charset="0"/>
              <a:sym typeface="Symbol" panose="05050102010706020507" pitchFamily="18" charset="2"/>
            </a:endParaRPr>
          </a:p>
        </p:txBody>
      </p:sp>
      <p:sp>
        <p:nvSpPr>
          <p:cNvPr id="22539" name="Rectangle 11"/>
          <p:cNvSpPr>
            <a:spLocks noChangeArrowheads="1"/>
          </p:cNvSpPr>
          <p:nvPr/>
        </p:nvSpPr>
        <p:spPr bwMode="auto">
          <a:xfrm>
            <a:off x="6515100" y="3829051"/>
            <a:ext cx="9715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solidFill>
                  <a:srgbClr val="0033CC"/>
                </a:solidFill>
                <a:latin typeface="Times New Roman" panose="02020603050405020304" pitchFamily="18" charset="0"/>
                <a:cs typeface="Times New Roman" panose="02020603050405020304" pitchFamily="18" charset="0"/>
                <a:sym typeface="Symbol" panose="05050102010706020507" pitchFamily="18" charset="2"/>
              </a:rPr>
              <a:t>“Edge” </a:t>
            </a:r>
            <a:br>
              <a:rPr lang="en-US" altLang="en-US">
                <a:latin typeface="Times New Roman" panose="02020603050405020304" pitchFamily="18" charset="0"/>
                <a:cs typeface="Times New Roman" panose="02020603050405020304" pitchFamily="18" charset="0"/>
                <a:sym typeface="Symbol" panose="05050102010706020507" pitchFamily="18" charset="2"/>
              </a:rPr>
            </a:br>
            <a:r>
              <a:rPr lang="ru-RU" altLang="en-US">
                <a:latin typeface="Times New Roman" panose="02020603050405020304" pitchFamily="18" charset="0"/>
                <a:cs typeface="Times New Roman" panose="02020603050405020304" pitchFamily="18" charset="0"/>
                <a:sym typeface="Symbol" panose="05050102010706020507" pitchFamily="18" charset="2"/>
              </a:rPr>
              <a:t></a:t>
            </a:r>
            <a:r>
              <a:rPr lang="en-US" altLang="en-US" baseline="-25000">
                <a:latin typeface="Times New Roman" panose="02020603050405020304" pitchFamily="18" charset="0"/>
                <a:cs typeface="Times New Roman" panose="02020603050405020304" pitchFamily="18" charset="0"/>
                <a:sym typeface="Symbol" panose="05050102010706020507" pitchFamily="18" charset="2"/>
              </a:rPr>
              <a:t>1</a:t>
            </a:r>
            <a:r>
              <a:rPr lang="en-US" altLang="en-US" sz="1500">
                <a:latin typeface="Times New Roman" panose="02020603050405020304" pitchFamily="18" charset="0"/>
                <a:cs typeface="Times New Roman" panose="02020603050405020304" pitchFamily="18" charset="0"/>
                <a:sym typeface="Symbol" panose="05050102010706020507" pitchFamily="18" charset="2"/>
              </a:rPr>
              <a:t> &gt;&gt; </a:t>
            </a:r>
            <a:r>
              <a:rPr lang="ru-RU" altLang="en-US">
                <a:latin typeface="Times New Roman" panose="02020603050405020304" pitchFamily="18" charset="0"/>
                <a:cs typeface="Times New Roman" panose="02020603050405020304" pitchFamily="18" charset="0"/>
                <a:sym typeface="Symbol" panose="05050102010706020507" pitchFamily="18" charset="2"/>
              </a:rPr>
              <a:t></a:t>
            </a:r>
            <a:r>
              <a:rPr lang="en-US" altLang="en-US" baseline="-25000">
                <a:latin typeface="Times New Roman" panose="02020603050405020304" pitchFamily="18" charset="0"/>
                <a:cs typeface="Times New Roman" panose="02020603050405020304" pitchFamily="18" charset="0"/>
                <a:sym typeface="Symbol" panose="05050102010706020507" pitchFamily="18" charset="2"/>
              </a:rPr>
              <a:t>2</a:t>
            </a:r>
            <a:endParaRPr lang="ru-RU" altLang="en-US" sz="1500">
              <a:latin typeface="Times New Roman" panose="02020603050405020304" pitchFamily="18" charset="0"/>
              <a:cs typeface="Times New Roman" panose="02020603050405020304" pitchFamily="18" charset="0"/>
              <a:sym typeface="Symbol" panose="05050102010706020507" pitchFamily="18" charset="2"/>
            </a:endParaRPr>
          </a:p>
        </p:txBody>
      </p:sp>
      <p:sp>
        <p:nvSpPr>
          <p:cNvPr id="22540" name="Rectangle 12"/>
          <p:cNvSpPr>
            <a:spLocks noChangeArrowheads="1"/>
          </p:cNvSpPr>
          <p:nvPr/>
        </p:nvSpPr>
        <p:spPr bwMode="auto">
          <a:xfrm>
            <a:off x="4229100" y="1428751"/>
            <a:ext cx="9715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en-US">
                <a:solidFill>
                  <a:srgbClr val="0033CC"/>
                </a:solidFill>
                <a:latin typeface="Times New Roman" panose="02020603050405020304" pitchFamily="18" charset="0"/>
                <a:cs typeface="Times New Roman" panose="02020603050405020304" pitchFamily="18" charset="0"/>
                <a:sym typeface="Symbol" panose="05050102010706020507" pitchFamily="18" charset="2"/>
              </a:rPr>
              <a:t>“Edge” </a:t>
            </a:r>
            <a:br>
              <a:rPr lang="en-US" altLang="en-US">
                <a:latin typeface="Times New Roman" panose="02020603050405020304" pitchFamily="18" charset="0"/>
                <a:cs typeface="Times New Roman" panose="02020603050405020304" pitchFamily="18" charset="0"/>
                <a:sym typeface="Symbol" panose="05050102010706020507" pitchFamily="18" charset="2"/>
              </a:rPr>
            </a:br>
            <a:r>
              <a:rPr lang="ru-RU" altLang="en-US">
                <a:latin typeface="Times New Roman" panose="02020603050405020304" pitchFamily="18" charset="0"/>
                <a:cs typeface="Times New Roman" panose="02020603050405020304" pitchFamily="18" charset="0"/>
                <a:sym typeface="Symbol" panose="05050102010706020507" pitchFamily="18" charset="2"/>
              </a:rPr>
              <a:t></a:t>
            </a:r>
            <a:r>
              <a:rPr lang="en-US" altLang="en-US" baseline="-25000">
                <a:latin typeface="Times New Roman" panose="02020603050405020304" pitchFamily="18" charset="0"/>
                <a:cs typeface="Times New Roman" panose="02020603050405020304" pitchFamily="18" charset="0"/>
                <a:sym typeface="Symbol" panose="05050102010706020507" pitchFamily="18" charset="2"/>
              </a:rPr>
              <a:t>2</a:t>
            </a:r>
            <a:r>
              <a:rPr lang="en-US" altLang="en-US" sz="1500">
                <a:latin typeface="Times New Roman" panose="02020603050405020304" pitchFamily="18" charset="0"/>
                <a:cs typeface="Times New Roman" panose="02020603050405020304" pitchFamily="18" charset="0"/>
                <a:sym typeface="Symbol" panose="05050102010706020507" pitchFamily="18" charset="2"/>
              </a:rPr>
              <a:t> &gt;&gt; </a:t>
            </a:r>
            <a:r>
              <a:rPr lang="ru-RU" altLang="en-US">
                <a:latin typeface="Times New Roman" panose="02020603050405020304" pitchFamily="18" charset="0"/>
                <a:cs typeface="Times New Roman" panose="02020603050405020304" pitchFamily="18" charset="0"/>
                <a:sym typeface="Symbol" panose="05050102010706020507" pitchFamily="18" charset="2"/>
              </a:rPr>
              <a:t></a:t>
            </a:r>
            <a:r>
              <a:rPr lang="en-US" altLang="en-US" baseline="-25000">
                <a:latin typeface="Times New Roman" panose="02020603050405020304" pitchFamily="18" charset="0"/>
                <a:cs typeface="Times New Roman" panose="02020603050405020304" pitchFamily="18" charset="0"/>
                <a:sym typeface="Symbol" panose="05050102010706020507" pitchFamily="18" charset="2"/>
              </a:rPr>
              <a:t>1</a:t>
            </a:r>
            <a:endParaRPr lang="ru-RU" altLang="en-US" sz="1500">
              <a:latin typeface="Times New Roman" panose="02020603050405020304" pitchFamily="18" charset="0"/>
              <a:cs typeface="Times New Roman" panose="02020603050405020304" pitchFamily="18" charset="0"/>
              <a:sym typeface="Symbol" panose="05050102010706020507" pitchFamily="18" charset="2"/>
            </a:endParaRPr>
          </a:p>
        </p:txBody>
      </p:sp>
      <p:sp>
        <p:nvSpPr>
          <p:cNvPr id="22541" name="Rectangle 13"/>
          <p:cNvSpPr>
            <a:spLocks noChangeArrowheads="1"/>
          </p:cNvSpPr>
          <p:nvPr/>
        </p:nvSpPr>
        <p:spPr bwMode="auto">
          <a:xfrm>
            <a:off x="4114800" y="3886201"/>
            <a:ext cx="914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a:solidFill>
                  <a:srgbClr val="0033CC"/>
                </a:solidFill>
                <a:latin typeface="Times New Roman" panose="02020603050405020304" pitchFamily="18" charset="0"/>
                <a:cs typeface="Times New Roman" panose="02020603050405020304" pitchFamily="18" charset="0"/>
                <a:sym typeface="Symbol" panose="05050102010706020507" pitchFamily="18" charset="2"/>
              </a:rPr>
              <a:t>“Flat” region</a:t>
            </a:r>
            <a:endParaRPr lang="ru-RU" altLang="en-US">
              <a:solidFill>
                <a:srgbClr val="0033CC"/>
              </a:solidFill>
              <a:latin typeface="Times New Roman" panose="02020603050405020304" pitchFamily="18" charset="0"/>
              <a:cs typeface="Times New Roman" panose="02020603050405020304" pitchFamily="18" charset="0"/>
              <a:sym typeface="Symbol" panose="05050102010706020507" pitchFamily="18" charset="2"/>
            </a:endParaRPr>
          </a:p>
        </p:txBody>
      </p:sp>
      <p:sp>
        <p:nvSpPr>
          <p:cNvPr id="22542" name="Text Box 14"/>
          <p:cNvSpPr txBox="1">
            <a:spLocks noChangeArrowheads="1"/>
          </p:cNvSpPr>
          <p:nvPr/>
        </p:nvSpPr>
        <p:spPr bwMode="auto">
          <a:xfrm>
            <a:off x="171450" y="1912381"/>
            <a:ext cx="60007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spcBef>
                <a:spcPct val="50000"/>
              </a:spcBef>
            </a:pPr>
            <a:r>
              <a:rPr lang="en-US" altLang="en-US" sz="1350" dirty="0">
                <a:cs typeface="Times New Roman" panose="02020603050405020304" pitchFamily="18" charset="0"/>
              </a:rPr>
              <a:t>Classification of image points using eigenvalues of </a:t>
            </a:r>
            <a:r>
              <a:rPr lang="en-US" altLang="en-US" sz="1350" i="1" dirty="0">
                <a:cs typeface="Times New Roman" panose="02020603050405020304" pitchFamily="18" charset="0"/>
              </a:rPr>
              <a:t>H</a:t>
            </a:r>
            <a:r>
              <a:rPr lang="en-US" altLang="en-US" sz="1350" dirty="0">
                <a:cs typeface="Times New Roman" panose="02020603050405020304" pitchFamily="18" charset="0"/>
              </a:rPr>
              <a:t>:</a:t>
            </a:r>
            <a:endParaRPr lang="ru-RU" altLang="en-US" sz="1350" dirty="0">
              <a:cs typeface="Times New Roman" panose="02020603050405020304" pitchFamily="18" charset="0"/>
            </a:endParaRPr>
          </a:p>
        </p:txBody>
      </p:sp>
      <p:sp>
        <p:nvSpPr>
          <p:cNvPr id="22543" name="Oval 15"/>
          <p:cNvSpPr>
            <a:spLocks noChangeArrowheads="1"/>
          </p:cNvSpPr>
          <p:nvPr/>
        </p:nvSpPr>
        <p:spPr bwMode="auto">
          <a:xfrm>
            <a:off x="6343650" y="1600201"/>
            <a:ext cx="457200" cy="478631"/>
          </a:xfrm>
          <a:prstGeom prst="ellipse">
            <a:avLst/>
          </a:prstGeom>
          <a:solidFill>
            <a:srgbClr val="000099"/>
          </a:solidFill>
          <a:ln w="9525">
            <a:solidFill>
              <a:schemeClr val="tx1"/>
            </a:solidFill>
            <a:round/>
            <a:headEnd/>
            <a:tailEnd/>
          </a:ln>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350"/>
          </a:p>
        </p:txBody>
      </p:sp>
      <p:sp>
        <p:nvSpPr>
          <p:cNvPr id="22544" name="Oval 16"/>
          <p:cNvSpPr>
            <a:spLocks noChangeArrowheads="1"/>
          </p:cNvSpPr>
          <p:nvPr/>
        </p:nvSpPr>
        <p:spPr bwMode="auto">
          <a:xfrm>
            <a:off x="4281488" y="1371600"/>
            <a:ext cx="695325" cy="94060"/>
          </a:xfrm>
          <a:prstGeom prst="ellipse">
            <a:avLst/>
          </a:prstGeom>
          <a:solidFill>
            <a:srgbClr val="000099"/>
          </a:solidFill>
          <a:ln w="9525">
            <a:solidFill>
              <a:schemeClr val="tx1"/>
            </a:solidFill>
            <a:round/>
            <a:headEnd/>
            <a:tailEnd/>
          </a:ln>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350"/>
          </a:p>
        </p:txBody>
      </p:sp>
      <p:sp>
        <p:nvSpPr>
          <p:cNvPr id="22545" name="Oval 17"/>
          <p:cNvSpPr>
            <a:spLocks noChangeArrowheads="1"/>
          </p:cNvSpPr>
          <p:nvPr/>
        </p:nvSpPr>
        <p:spPr bwMode="auto">
          <a:xfrm>
            <a:off x="4343400" y="3714750"/>
            <a:ext cx="114300" cy="114300"/>
          </a:xfrm>
          <a:prstGeom prst="ellipse">
            <a:avLst/>
          </a:prstGeom>
          <a:solidFill>
            <a:srgbClr val="000099"/>
          </a:solidFill>
          <a:ln w="9525">
            <a:solidFill>
              <a:schemeClr val="tx1"/>
            </a:solidFill>
            <a:round/>
            <a:headEnd/>
            <a:tailEnd/>
          </a:ln>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350"/>
          </a:p>
        </p:txBody>
      </p:sp>
      <p:sp>
        <p:nvSpPr>
          <p:cNvPr id="22546" name="Oval 18"/>
          <p:cNvSpPr>
            <a:spLocks noChangeArrowheads="1"/>
          </p:cNvSpPr>
          <p:nvPr/>
        </p:nvSpPr>
        <p:spPr bwMode="auto">
          <a:xfrm rot="5542000">
            <a:off x="6131124" y="4167783"/>
            <a:ext cx="695325" cy="94060"/>
          </a:xfrm>
          <a:prstGeom prst="ellipse">
            <a:avLst/>
          </a:prstGeom>
          <a:solidFill>
            <a:srgbClr val="000099"/>
          </a:solidFill>
          <a:ln w="9525">
            <a:solidFill>
              <a:schemeClr val="tx1"/>
            </a:solidFill>
            <a:round/>
            <a:headEnd/>
            <a:tailEnd/>
          </a:ln>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endParaRPr lang="en-US" altLang="en-US" sz="1350"/>
          </a:p>
        </p:txBody>
      </p:sp>
      <p:sp>
        <p:nvSpPr>
          <p:cNvPr id="18" name="Rectangle 6">
            <a:extLst>
              <a:ext uri="{FF2B5EF4-FFF2-40B4-BE49-F238E27FC236}">
                <a16:creationId xmlns:a16="http://schemas.microsoft.com/office/drawing/2014/main" id="{D83C9E55-0537-4E2A-8A29-801920606053}"/>
              </a:ext>
            </a:extLst>
          </p:cNvPr>
          <p:cNvSpPr>
            <a:spLocks noChangeArrowheads="1"/>
          </p:cNvSpPr>
          <p:nvPr/>
        </p:nvSpPr>
        <p:spPr bwMode="auto">
          <a:xfrm>
            <a:off x="3378543" y="1207552"/>
            <a:ext cx="1066800" cy="338554"/>
          </a:xfrm>
          <a:prstGeom prst="rect">
            <a:avLst/>
          </a:prstGeom>
          <a:noFill/>
          <a:ln w="9525">
            <a:noFill/>
            <a:miter lim="800000"/>
            <a:headEnd/>
            <a:tailEnd/>
          </a:ln>
        </p:spPr>
        <p:txBody>
          <a:bodyPr>
            <a:spAutoFit/>
          </a:bodyPr>
          <a:lstStyle/>
          <a:p>
            <a:pPr algn="ctr"/>
            <a:r>
              <a:rPr lang="ru-RU" sz="1600" dirty="0">
                <a:solidFill>
                  <a:schemeClr val="bg1"/>
                </a:solidFill>
                <a:latin typeface="Times New Roman" pitchFamily="18" charset="0"/>
                <a:cs typeface="Times New Roman" pitchFamily="18" charset="0"/>
                <a:sym typeface="Symbol" pitchFamily="18" charset="2"/>
              </a:rPr>
              <a:t></a:t>
            </a:r>
            <a:r>
              <a:rPr lang="en-US" sz="1600" baseline="-25000" dirty="0">
                <a:solidFill>
                  <a:schemeClr val="bg1"/>
                </a:solidFill>
                <a:latin typeface="Times New Roman" pitchFamily="18" charset="0"/>
                <a:cs typeface="Times New Roman" pitchFamily="18" charset="0"/>
                <a:sym typeface="Symbol" pitchFamily="18" charset="2"/>
              </a:rPr>
              <a:t>2</a:t>
            </a:r>
            <a:endParaRPr lang="ru-RU" sz="1600" baseline="-25000" dirty="0">
              <a:solidFill>
                <a:schemeClr val="bg1"/>
              </a:solidFill>
              <a:latin typeface="Times New Roman" pitchFamily="18" charset="0"/>
              <a:cs typeface="Times New Roman" pitchFamily="18" charset="0"/>
              <a:sym typeface="Symbol" pitchFamily="18" charset="2"/>
            </a:endParaRPr>
          </a:p>
        </p:txBody>
      </p:sp>
    </p:spTree>
    <p:extLst>
      <p:ext uri="{BB962C8B-B14F-4D97-AF65-F5344CB8AC3E}">
        <p14:creationId xmlns:p14="http://schemas.microsoft.com/office/powerpoint/2010/main" val="3225539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609600" y="438150"/>
            <a:ext cx="6172200" cy="857250"/>
          </a:xfrm>
        </p:spPr>
        <p:txBody>
          <a:bodyPr/>
          <a:lstStyle/>
          <a:p>
            <a:pPr eaLnBrk="1" hangingPunct="1"/>
            <a:r>
              <a:rPr lang="en-US" dirty="0"/>
              <a:t>From images to videos</a:t>
            </a:r>
          </a:p>
        </p:txBody>
      </p:sp>
      <p:graphicFrame>
        <p:nvGraphicFramePr>
          <p:cNvPr id="1026" name="Object 4"/>
          <p:cNvGraphicFramePr>
            <a:graphicFrameLocks noGrp="1" noChangeAspect="1"/>
          </p:cNvGraphicFramePr>
          <p:nvPr>
            <p:ph idx="1"/>
            <p:extLst>
              <p:ext uri="{D42A27DB-BD31-4B8C-83A1-F6EECF244321}">
                <p14:modId xmlns:p14="http://schemas.microsoft.com/office/powerpoint/2010/main" val="3754231531"/>
              </p:ext>
            </p:extLst>
          </p:nvPr>
        </p:nvGraphicFramePr>
        <p:xfrm>
          <a:off x="2895600" y="2266950"/>
          <a:ext cx="3594497" cy="2800350"/>
        </p:xfrm>
        <a:graphic>
          <a:graphicData uri="http://schemas.openxmlformats.org/presentationml/2006/ole">
            <mc:AlternateContent xmlns:mc="http://schemas.openxmlformats.org/markup-compatibility/2006">
              <mc:Choice xmlns:v="urn:schemas-microsoft-com:vml" Requires="v">
                <p:oleObj name="Image" r:id="rId3" imgW="9307937" imgH="7250794" progId="">
                  <p:embed/>
                </p:oleObj>
              </mc:Choice>
              <mc:Fallback>
                <p:oleObj name="Image" r:id="rId3" imgW="9307937" imgH="7250794" progId="">
                  <p:embed/>
                  <p:pic>
                    <p:nvPicPr>
                      <p:cNvPr id="102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266950"/>
                        <a:ext cx="3594497" cy="2800350"/>
                      </a:xfrm>
                      <a:prstGeom prst="rect">
                        <a:avLst/>
                      </a:prstGeom>
                      <a:noFill/>
                      <a:ln>
                        <a:noFill/>
                      </a:ln>
                      <a:effectLst/>
                    </p:spPr>
                  </p:pic>
                </p:oleObj>
              </mc:Fallback>
            </mc:AlternateContent>
          </a:graphicData>
        </a:graphic>
      </p:graphicFrame>
      <p:sp>
        <p:nvSpPr>
          <p:cNvPr id="1028" name="Rectangle 3"/>
          <p:cNvSpPr>
            <a:spLocks noGrp="1" noChangeArrowheads="1"/>
          </p:cNvSpPr>
          <p:nvPr>
            <p:ph type="body" idx="4294967295"/>
          </p:nvPr>
        </p:nvSpPr>
        <p:spPr>
          <a:xfrm>
            <a:off x="381000" y="1581150"/>
            <a:ext cx="7886700" cy="3394472"/>
          </a:xfrm>
        </p:spPr>
        <p:txBody>
          <a:bodyPr/>
          <a:lstStyle/>
          <a:p>
            <a:pPr eaLnBrk="1" hangingPunct="1"/>
            <a:r>
              <a:rPr lang="en-US" sz="1800" dirty="0"/>
              <a:t>A video is a sequence of frames captured over time</a:t>
            </a:r>
          </a:p>
          <a:p>
            <a:pPr eaLnBrk="1" hangingPunct="1"/>
            <a:r>
              <a:rPr lang="en-US" sz="1800" dirty="0"/>
              <a:t>Now our image data is a function of space (x, y) and time (t)</a:t>
            </a:r>
          </a:p>
        </p:txBody>
      </p:sp>
    </p:spTree>
    <p:extLst>
      <p:ext uri="{BB962C8B-B14F-4D97-AF65-F5344CB8AC3E}">
        <p14:creationId xmlns:p14="http://schemas.microsoft.com/office/powerpoint/2010/main" val="3843183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143000" y="0"/>
            <a:ext cx="6858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8195" name="Title 1"/>
          <p:cNvSpPr>
            <a:spLocks noGrp="1"/>
          </p:cNvSpPr>
          <p:nvPr>
            <p:ph type="title"/>
          </p:nvPr>
        </p:nvSpPr>
        <p:spPr/>
        <p:txBody>
          <a:bodyPr/>
          <a:lstStyle/>
          <a:p>
            <a:r>
              <a:rPr lang="en-US" dirty="0"/>
              <a:t>Feature tracking - Challenges</a:t>
            </a:r>
          </a:p>
        </p:txBody>
      </p:sp>
      <p:sp>
        <p:nvSpPr>
          <p:cNvPr id="3" name="Content Placeholder 2"/>
          <p:cNvSpPr>
            <a:spLocks noGrp="1"/>
          </p:cNvSpPr>
          <p:nvPr>
            <p:ph idx="1"/>
          </p:nvPr>
        </p:nvSpPr>
        <p:spPr>
          <a:xfrm>
            <a:off x="1143000" y="1885950"/>
            <a:ext cx="6172200" cy="2604433"/>
          </a:xfrm>
        </p:spPr>
        <p:txBody>
          <a:bodyPr/>
          <a:lstStyle/>
          <a:p>
            <a:r>
              <a:rPr lang="en-US" sz="1600" dirty="0"/>
              <a:t>Figure out which features can be tracked</a:t>
            </a:r>
          </a:p>
          <a:p>
            <a:r>
              <a:rPr lang="en-US" sz="1600" dirty="0"/>
              <a:t>Efficiently track across frames</a:t>
            </a:r>
          </a:p>
          <a:p>
            <a:r>
              <a:rPr lang="en-US" sz="1600" dirty="0"/>
              <a:t>Some points may change appearance over time (e.g., due to rotation, moving into shadows, etc.)</a:t>
            </a:r>
          </a:p>
          <a:p>
            <a:r>
              <a:rPr lang="en-US" sz="1600" dirty="0"/>
              <a:t>Drift: small errors can accumulate as appearance model is updated</a:t>
            </a:r>
          </a:p>
          <a:p>
            <a:r>
              <a:rPr lang="en-US" sz="1600" dirty="0"/>
              <a:t>Points may appear or disappear: need to be able to add/delete tracked points</a:t>
            </a:r>
          </a:p>
          <a:p>
            <a:endParaRPr lang="en-US" dirty="0"/>
          </a:p>
          <a:p>
            <a:pPr lvl="1"/>
            <a:endParaRPr lang="en-US" dirty="0"/>
          </a:p>
        </p:txBody>
      </p:sp>
    </p:spTree>
    <p:extLst>
      <p:ext uri="{BB962C8B-B14F-4D97-AF65-F5344CB8AC3E}">
        <p14:creationId xmlns:p14="http://schemas.microsoft.com/office/powerpoint/2010/main" val="41767675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AF3D-8789-41FA-AF17-C3F074A8595E}"/>
              </a:ext>
            </a:extLst>
          </p:cNvPr>
          <p:cNvSpPr>
            <a:spLocks noGrp="1"/>
          </p:cNvSpPr>
          <p:nvPr>
            <p:ph type="title"/>
          </p:nvPr>
        </p:nvSpPr>
        <p:spPr/>
        <p:txBody>
          <a:bodyPr/>
          <a:lstStyle/>
          <a:p>
            <a:r>
              <a:rPr lang="en-US" dirty="0"/>
              <a:t>Optical flow</a:t>
            </a:r>
          </a:p>
        </p:txBody>
      </p:sp>
      <p:sp>
        <p:nvSpPr>
          <p:cNvPr id="3" name="Content Placeholder 2">
            <a:extLst>
              <a:ext uri="{FF2B5EF4-FFF2-40B4-BE49-F238E27FC236}">
                <a16:creationId xmlns:a16="http://schemas.microsoft.com/office/drawing/2014/main" id="{909B4F7B-3669-4AC8-9205-A1762737A8D1}"/>
              </a:ext>
            </a:extLst>
          </p:cNvPr>
          <p:cNvSpPr>
            <a:spLocks noGrp="1"/>
          </p:cNvSpPr>
          <p:nvPr>
            <p:ph idx="1"/>
          </p:nvPr>
        </p:nvSpPr>
        <p:spPr>
          <a:xfrm>
            <a:off x="533400" y="1885950"/>
            <a:ext cx="2209800" cy="2971800"/>
          </a:xfrm>
        </p:spPr>
        <p:txBody>
          <a:bodyPr>
            <a:normAutofit fontScale="92500" lnSpcReduction="10000"/>
          </a:bodyPr>
          <a:lstStyle/>
          <a:p>
            <a:r>
              <a:rPr lang="en-US" sz="1600" dirty="0"/>
              <a:t>In video we do need the relationships between consecutive frames, for example, we want to track the motion of vehicles across frames to estimate its current velocity and predict its position in the next frame.</a:t>
            </a:r>
          </a:p>
        </p:txBody>
      </p:sp>
      <p:sp>
        <p:nvSpPr>
          <p:cNvPr id="4" name="Slide Number Placeholder 3">
            <a:extLst>
              <a:ext uri="{FF2B5EF4-FFF2-40B4-BE49-F238E27FC236}">
                <a16:creationId xmlns:a16="http://schemas.microsoft.com/office/drawing/2014/main" id="{66687E53-F882-47A8-878F-E4084C7B2387}"/>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1026" name="Picture 2" descr="Sparse optical flow of traffic">
            <a:extLst>
              <a:ext uri="{FF2B5EF4-FFF2-40B4-BE49-F238E27FC236}">
                <a16:creationId xmlns:a16="http://schemas.microsoft.com/office/drawing/2014/main" id="{1135F99D-60BA-42E6-A48F-BE2405A6495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797651"/>
            <a:ext cx="5286375"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4056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VIOUS_ACTIVE_SLIDE" val="639"/>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eft[&#10;\begin{array}{cc}&#10;I_x({\bf p_1}) &amp; I_y({\bf p_1})  \\&#10;I_x({\bf p_2}) &amp; I_y({\bf p_2})  \\&#10;\vdots &amp; \vdots \\&#10;I_x({\bf p_{25}}) &amp; I_y({\bf p_{25}})  \\&#10;\end{array}&#10;\right]&#10;\left[&#10;\begin{array}{c}&#10;u \\&#10;v&#10;\end{array}&#10;\right]&#10;=&#10;-\left[&#10;\begin{array}{c}&#10;I_t({\bf p_1}) \\&#10;I_t({\bf p_2}) \\&#10;\vdots \\&#10;I_t({\bf p_{25}})&#10;\end{array}&#10;\right]&#10;\]&#10;\end{document}&#10;"/>
  <p:tag name="EXTERNALNAME" val="Edittex"/>
  <p:tag name="BLEND" val="False"/>
  <p:tag name="TRANSPARENT" val="False"/>
  <p:tag name="BITMAPFORMAT" val="bmp256"/>
  <p:tag name="DEBUGINTERACTIVE" val="True"/>
  <p:tag name="ORIGWIDTH" val="1488.625"/>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TA)~d = A^Tb$&#10;\end{document}&#10;"/>
  <p:tag name="EXTERNALNAME" val="Edittex"/>
  <p:tag name="BLEND" val="False"/>
  <p:tag name="TRANSPARENT" val="False"/>
  <p:tag name="BITMAPFORMAT" val="bmp256"/>
  <p:tag name="DEBUGINTERACTIVE" val="True"/>
  <p:tag name="ORIGWIDTH" val="562.5"/>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eft[&#10;\begin{array}{cc}&#10;\sum I_x I_x &amp; \sum I_x I_y \\&#10;\sum I_x I_y &amp; \sum I_y I_y&#10;\end{array}&#10;\right]&#10;\left[&#10;\begin{array}{c}&#10;u \\&#10;v&#10;\end{array}&#10;\right]&#10;=&#10;-\left[&#10;\begin{array}{c}&#10;\sum I_x I_t \\&#10;\sum I_y I_t&#10;\end{array}&#10;\right]&#10;\]&#10;\end{document}&#10;"/>
  <p:tag name="EXTERNALNAME" val="Edittex"/>
  <p:tag name="BLEND" val="False"/>
  <p:tag name="TRANSPARENT" val="False"/>
  <p:tag name="BITMAPFORMAT" val="bmp256"/>
  <p:tag name="DEBUGINTERACTIVE" val="True"/>
  <p:tag name="ORIGWIDTH" val="1350"/>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TA$&#10;\end{document}&#10;"/>
  <p:tag name="EXTERNALNAME" val="Edittex"/>
  <p:tag name="BLEND" val="False"/>
  <p:tag name="TRANSPARENT" val="False"/>
  <p:tag name="BITMAPFORMAT" val="bmpmono"/>
  <p:tag name="DEBUGINTERACTIVE" val="True"/>
  <p:tag name="ORIGWIDTH" val="164.75"/>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Tb$&#10;\end{document}&#10;"/>
  <p:tag name="EXTERNALNAME" val="Edittex"/>
  <p:tag name="BLEND" val="False"/>
  <p:tag name="TRANSPARENT" val="False"/>
  <p:tag name="BITMAPFORMAT" val="bmpmono"/>
  <p:tag name="DEBUGINTERACTIVE" val="True"/>
  <p:tag name="ORIGWIDTH" val="138.625"/>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25x2&#10;\end{document}&#10;"/>
  <p:tag name="EXTERNALNAME" val="Edittex"/>
  <p:tag name="BLEND" val="False"/>
  <p:tag name="TRANSPARENT" val="False"/>
  <p:tag name="BITMAPFORMAT" val="bmpmono"/>
  <p:tag name="DEBUGINTERACTIVE" val="True"/>
  <p:tag name="ORIGWIDTH" val="175.5"/>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d = b$&#10;\end{document}&#10;"/>
  <p:tag name="EXTERNALNAME" val="Edittex"/>
  <p:tag name="BLEND" val="False"/>
  <p:tag name="TRANSPARENT" val="False"/>
  <p:tag name="BITMAPFORMAT" val="bmpmono"/>
  <p:tag name="DEBUGINTERACTIVE" val="True"/>
  <p:tag name="ORIGWIDTH" val="306.875"/>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2x1&#10;\end{document}&#10;"/>
  <p:tag name="EXTERNALNAME" val="Edittex"/>
  <p:tag name="BLEND" val="False"/>
  <p:tag name="TRANSPARENT" val="False"/>
  <p:tag name="BITMAPFORMAT" val="bmpmono"/>
  <p:tag name="DEBUGINTERACTIVE" val="True"/>
  <p:tag name="ORIGWIDTH" val="126.875"/>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25x1&#10;\end{document}&#10;"/>
  <p:tag name="EXTERNALNAME" val="Edittex"/>
  <p:tag name="BLEND" val="False"/>
  <p:tag name="TRANSPARENT" val="False"/>
  <p:tag name="BITMAPFORMAT" val="bmpmono"/>
  <p:tag name="DEBUGINTERACTIVE" val="True"/>
  <p:tag name="ORIGWIDTH" val="171.875"/>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eft[&#10;\begin{array}{cc}&#10;\sum I_x I_x &amp; \sum I_x I_y \\&#10;\sum I_x I_y &amp; \sum I_y I_y&#10;\end{array}&#10;\right]&#10;\left[&#10;\begin{array}{c}&#10;u \\&#10;v&#10;\end{array}&#10;\right]&#10;=&#10;-\left[&#10;\begin{array}{c}&#10;\sum I_x I_t \\&#10;\sum I_y I_t&#10;\end{array}&#10;\right]&#10;\]&#10;\end{document}&#10;"/>
  <p:tag name="EXTERNALNAME" val="Edittex"/>
  <p:tag name="BLEND" val="False"/>
  <p:tag name="TRANSPARENT" val="False"/>
  <p:tag name="BITMAPFORMAT" val="bmp256"/>
  <p:tag name="DEBUGINTERACTIVE" val="True"/>
  <p:tag name="ORIGWIDTH" val="1350"/>
</p:tagLst>
</file>

<file path=ppt/tags/tag2.xml><?xml version="1.0" encoding="utf-8"?>
<p:tagLst xmlns:a="http://schemas.openxmlformats.org/drawingml/2006/main" xmlns:r="http://schemas.openxmlformats.org/officeDocument/2006/relationships" xmlns:p="http://schemas.openxmlformats.org/presentationml/2006/main">
  <p:tag name="TIMING" val="|11.8|20|67.8"/>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TA$&#10;\end{document}&#10;"/>
  <p:tag name="EXTERNALNAME" val="Edittex"/>
  <p:tag name="BLEND" val="False"/>
  <p:tag name="TRANSPARENT" val="False"/>
  <p:tag name="BITMAPFORMAT" val="bmpmono"/>
  <p:tag name="DEBUGINTERACTIVE" val="True"/>
  <p:tag name="ORIGWIDTH" val="164.75"/>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A^Tb$&#10;\end{document}&#10;"/>
  <p:tag name="EXTERNALNAME" val="Edittex"/>
  <p:tag name="BLEND" val="False"/>
  <p:tag name="TRANSPARENT" val="False"/>
  <p:tag name="BITMAPFORMAT" val="bmpmono"/>
  <p:tag name="DEBUGINTERACTIVE" val="True"/>
  <p:tag name="ORIGWIDTH" val="138.625"/>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eft[&#10;\begin{array}{cc}&#10;\sum I_x I_x &amp; \sum I_x I_y \\&#10;\sum I_x I_y &amp; \sum I_y I_y&#10;\end{array}&#10;\right]&#10;\left[&#10;\begin{array}{c}&#10;u \\&#10;v&#10;\end{array}&#10;\right]&#10;=&#10;-\left[&#10;\begin{array}{c}&#10;\sum I_x I_t \\&#10;\sum I_y I_t&#10;\end{array}&#10;\right]&#10;\]&#10;\end{document}&#10;"/>
  <p:tag name="EXTERNALNAME" val="Edittex"/>
  <p:tag name="BLEND" val="False"/>
  <p:tag name="TRANSPARENT" val="False"/>
  <p:tag name="BITMAPFORMAT" val="bmp256"/>
  <p:tag name="DEBUGINTERACTIVE" val="True"/>
  <p:tag name="ORIGWIDTH" val="1350"/>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H&#10;\]&#10;\end{document}&#10;"/>
  <p:tag name="FILENAME" val="TP_tmp"/>
  <p:tag name="FORMAT" val="pngmono"/>
  <p:tag name="RES" val="1200"/>
  <p:tag name="BLEND" val="0"/>
  <p:tag name="TRANSPARENT" val="0"/>
  <p:tag name="TBUG" val="0"/>
  <p:tag name="ALLOWFS" val="0"/>
  <p:tag name="ORIGWIDTH" val="9"/>
  <p:tag name="PICTUREFILESIZE" val="399"/>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H&#10;\]&#10;\end{document}&#10;"/>
  <p:tag name="FILENAME" val="TP_tmp"/>
  <p:tag name="FORMAT" val="pngmono"/>
  <p:tag name="RES" val="1200"/>
  <p:tag name="BLEND" val="0"/>
  <p:tag name="TRANSPARENT" val="0"/>
  <p:tag name="TBUG" val="0"/>
  <p:tag name="ALLOWFS" val="0"/>
  <p:tag name="ORIGWIDTH" val="9"/>
  <p:tag name="PICTUREFILESIZE" val="399"/>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u, y+v)$&#10;\end{document}&#10;"/>
  <p:tag name="EXTERNALNAME" val="Edittex"/>
  <p:tag name="BLEND" val="False"/>
  <p:tag name="TRANSPARENT" val="False"/>
  <p:tag name="BITMAPFORMAT" val="bmpmono"/>
  <p:tag name="DEBUGINTERACTIVE" val="True"/>
  <p:tag name="ORIGWIDTH" val="483.25"/>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 y)$&#10;\end{document}&#10;"/>
  <p:tag name="EXTERNALNAME" val="Edittex"/>
  <p:tag name="BLEND" val="False"/>
  <p:tag name="TRANSPARENT" val="False"/>
  <p:tag name="BITMAPFORMAT" val="bmpmono"/>
  <p:tag name="DEBUGINTERACTIVE" val="True"/>
  <p:tag name="ORIGWIDTH" val="180"/>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isplacement $= (u, v)$&#10;\end{document}&#10;"/>
  <p:tag name="EXTERNALNAME" val="Edittex"/>
  <p:tag name="BLEND" val="False"/>
  <p:tag name="TRANSPARENT" val="False"/>
  <p:tag name="BITMAPFORMAT" val="bmpmono"/>
  <p:tag name="DEBUGINTERACTIVE" val="True"/>
  <p:tag name="ORIGWIDTH" val="801.875"/>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0 =  I_t({\bf p_i}) +\nabla I({\bf p_i}) \cdot [u~v]$&#10;\end{document}&#10;"/>
  <p:tag name="EXTERNALNAME" val="Edittex"/>
  <p:tag name="BLEND" val="False"/>
  <p:tag name="TRANSPARENT" val="False"/>
  <p:tag name="BITMAPFORMAT" val="bmpmono"/>
  <p:tag name="DEBUGINTERACTIVE" val="True"/>
  <p:tag name="ORIGWIDTH" val="940.5"/>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eft[&#10;\begin{array}{cc}&#10;I_x({\bf p_1}) &amp; I_y({\bf p_1})  \\&#10;I_x({\bf p_2}) &amp; I_y({\bf p_2})  \\&#10;\vdots &amp; \vdots \\&#10;I_x({\bf p_{25}}) &amp; I_y({\bf p_{25}})  \\&#10;\end{array}&#10;\right]&#10;\left[&#10;\begin{array}{c}&#10;u \\&#10;v&#10;\end{array}&#10;\right]&#10;=&#10;-\left[&#10;\begin{array}{c}&#10;I_t({\bf p_1}) \\&#10;I_t({\bf p_2}) \\&#10;\vdots \\&#10;I_t({\bf p_{25}})&#10;\end{array}&#10;\right]&#10;\]&#10;\end{document}&#10;"/>
  <p:tag name="EXTERNALNAME" val="Edittex"/>
  <p:tag name="BLEND" val="False"/>
  <p:tag name="TRANSPARENT" val="False"/>
  <p:tag name="BITMAPFORMAT" val="bmp256"/>
  <p:tag name="DEBUGINTERACTIVE" val="True"/>
  <p:tag name="ORIGWIDTH" val="1488.625"/>
</p:tagLst>
</file>

<file path=ppt/theme/_rels/theme6.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יונים - חדר ישיבות">
  <a:themeElements>
    <a:clrScheme name="יונים - חדר ישיבות">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יונים - חדר ישיבות">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יונים - חדר ישיבות">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3873</TotalTime>
  <Words>2001</Words>
  <Application>Microsoft Office PowerPoint</Application>
  <PresentationFormat>On-screen Show (16:9)</PresentationFormat>
  <Paragraphs>269</Paragraphs>
  <Slides>47</Slides>
  <Notes>26</Notes>
  <HiddenSlides>0</HiddenSlides>
  <MMClips>2</MMClips>
  <ScaleCrop>false</ScaleCrop>
  <HeadingPairs>
    <vt:vector size="8" baseType="variant">
      <vt:variant>
        <vt:lpstr>Fonts Used</vt:lpstr>
      </vt:variant>
      <vt:variant>
        <vt:i4>9</vt:i4>
      </vt:variant>
      <vt:variant>
        <vt:lpstr>Theme</vt:lpstr>
      </vt:variant>
      <vt:variant>
        <vt:i4>6</vt:i4>
      </vt:variant>
      <vt:variant>
        <vt:lpstr>Embedded OLE Servers</vt:lpstr>
      </vt:variant>
      <vt:variant>
        <vt:i4>2</vt:i4>
      </vt:variant>
      <vt:variant>
        <vt:lpstr>Slide Titles</vt:lpstr>
      </vt:variant>
      <vt:variant>
        <vt:i4>47</vt:i4>
      </vt:variant>
    </vt:vector>
  </HeadingPairs>
  <TitlesOfParts>
    <vt:vector size="64" baseType="lpstr">
      <vt:lpstr>Arial</vt:lpstr>
      <vt:lpstr>Calibri</vt:lpstr>
      <vt:lpstr>Cambria Math</vt:lpstr>
      <vt:lpstr>Century Gothic</vt:lpstr>
      <vt:lpstr>Courier New</vt:lpstr>
      <vt:lpstr>Lantinghei TC Extralight</vt:lpstr>
      <vt:lpstr>Symbol</vt:lpstr>
      <vt:lpstr>Times New Roman</vt:lpstr>
      <vt:lpstr>Wingdings 3</vt:lpstr>
      <vt:lpstr>1_Lecture</vt:lpstr>
      <vt:lpstr>2_Office Theme</vt:lpstr>
      <vt:lpstr>3_Office Theme</vt:lpstr>
      <vt:lpstr>2_Lecture</vt:lpstr>
      <vt:lpstr>4_Office Theme</vt:lpstr>
      <vt:lpstr>יונים - חדר ישיבות</vt:lpstr>
      <vt:lpstr>Equation</vt:lpstr>
      <vt:lpstr>Image</vt:lpstr>
      <vt:lpstr>Image processing: feature tracking Lecture 6 by Anna Levant, PhD</vt:lpstr>
      <vt:lpstr>Recall: Global flow for  panorama stitching</vt:lpstr>
      <vt:lpstr>Previous class</vt:lpstr>
      <vt:lpstr>Recall: The Harris operator</vt:lpstr>
      <vt:lpstr>Another approach to Harris</vt:lpstr>
      <vt:lpstr>Interpreting the eigenvalues</vt:lpstr>
      <vt:lpstr>From images to videos</vt:lpstr>
      <vt:lpstr>Feature tracking - Challenges</vt:lpstr>
      <vt:lpstr>Optical flow</vt:lpstr>
      <vt:lpstr>Estimate optical flow</vt:lpstr>
      <vt:lpstr>Optical flow</vt:lpstr>
      <vt:lpstr>Sparse vs Dense Optical Flow</vt:lpstr>
      <vt:lpstr>Key Assumptions: small motions  </vt:lpstr>
      <vt:lpstr>Key Assumptions: spatial coherence  </vt:lpstr>
      <vt:lpstr>Key Assumptions: brightness Constancy</vt:lpstr>
      <vt:lpstr>The brightness constancy constraint</vt:lpstr>
      <vt:lpstr>PowerPoint Presentation</vt:lpstr>
      <vt:lpstr>The aperture problem</vt:lpstr>
      <vt:lpstr>The aperture problem</vt:lpstr>
      <vt:lpstr>The barber pole illusion</vt:lpstr>
      <vt:lpstr>The barber pole illusion</vt:lpstr>
      <vt:lpstr>Solving the ambiguity…</vt:lpstr>
      <vt:lpstr>Matching patches across images</vt:lpstr>
      <vt:lpstr>Conditions for solvability</vt:lpstr>
      <vt:lpstr>Interpreting the eigenvalues</vt:lpstr>
      <vt:lpstr>Low-texture region</vt:lpstr>
      <vt:lpstr>Edge</vt:lpstr>
      <vt:lpstr>High-texture region</vt:lpstr>
      <vt:lpstr>The aperture problem resolved</vt:lpstr>
      <vt:lpstr>The aperture problem resolved</vt:lpstr>
      <vt:lpstr>Modification to Harris to find features: Shi-Tomasi Corner Detector  </vt:lpstr>
      <vt:lpstr>PowerPoint Presentation</vt:lpstr>
      <vt:lpstr>Iterative refinement</vt:lpstr>
      <vt:lpstr>Errors in Lukas-Kanade</vt:lpstr>
      <vt:lpstr>PowerPoint Presentation</vt:lpstr>
      <vt:lpstr>Revisiting the small motion assumption</vt:lpstr>
      <vt:lpstr>Reduce the resolution!</vt:lpstr>
      <vt:lpstr>Coarse-to-fine optical flow estimation</vt:lpstr>
      <vt:lpstr>Applications </vt:lpstr>
      <vt:lpstr>Segmenting objects based on motion cues</vt:lpstr>
      <vt:lpstr>Segmenting objects based on motion cues</vt:lpstr>
      <vt:lpstr>Optical Flow application: Semantic Segmentation</vt:lpstr>
      <vt:lpstr>Optical Flow application: Object Detection &amp; Tracking</vt:lpstr>
      <vt:lpstr>Synthesizing dynamic textures </vt:lpstr>
      <vt:lpstr>PowerPoint Presentation</vt:lpstr>
      <vt:lpstr>What we have learned today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processing: feature matching Lecture 5 by Anna Levant, PhD</dc:title>
  <dc:creator>Boris Levant</dc:creator>
  <cp:lastModifiedBy>Boris Levant</cp:lastModifiedBy>
  <cp:revision>44</cp:revision>
  <dcterms:created xsi:type="dcterms:W3CDTF">2021-01-09T23:24:47Z</dcterms:created>
  <dcterms:modified xsi:type="dcterms:W3CDTF">2021-02-20T21:31:44Z</dcterms:modified>
</cp:coreProperties>
</file>